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3" r:id="rId8"/>
    <p:sldId id="264" r:id="rId9"/>
    <p:sldId id="265"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279DF4-463B-4CC7-9C6A-E722AF0516A5}" v="51" dt="2025-12-06T14:50:19.590"/>
    <p1510:client id="{E2F3B91B-3DC7-457D-80D8-4D435998B451}" v="16" dt="2025-12-07T10:15:38.9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A8BFB0433690EF4B/Presentation_ColumnClustered.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8F25-4327-9D8A-922E3B9105F1}"/>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8F25-4327-9D8A-922E3B9105F1}"/>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8F25-4327-9D8A-922E3B9105F1}"/>
            </c:ext>
          </c:extLst>
        </c:ser>
        <c:dLbls>
          <c:showLegendKey val="0"/>
          <c:showVal val="0"/>
          <c:showCatName val="0"/>
          <c:showSerName val="0"/>
          <c:showPercent val="0"/>
          <c:showBubbleSize val="0"/>
        </c:dLbls>
        <c:gapWidth val="219"/>
        <c:overlap val="-27"/>
        <c:axId val="518284192"/>
        <c:axId val="518279392"/>
      </c:barChart>
      <c:catAx>
        <c:axId val="518284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8279392"/>
        <c:crosses val="autoZero"/>
        <c:auto val="1"/>
        <c:lblAlgn val="ctr"/>
        <c:lblOffset val="100"/>
        <c:noMultiLvlLbl val="0"/>
      </c:catAx>
      <c:valAx>
        <c:axId val="5182793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5182841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DDCFA3-F0EF-4CC2-B269-EAA588E7DABF}" type="datetimeFigureOut">
              <a:t>12/7/2025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9B58DF-6DB6-4FA5-83E1-46BF508CDB74}" type="slidenum">
              <a:t>‹#›</a:t>
            </a:fld>
            <a:endParaRPr lang="en-US"/>
          </a:p>
        </p:txBody>
      </p:sp>
    </p:spTree>
    <p:extLst>
      <p:ext uri="{BB962C8B-B14F-4D97-AF65-F5344CB8AC3E}">
        <p14:creationId xmlns:p14="http://schemas.microsoft.com/office/powerpoint/2010/main" val="365378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Slide Note 1.</a:t>
            </a:r>
          </a:p>
        </p:txBody>
      </p:sp>
      <p:sp>
        <p:nvSpPr>
          <p:cNvPr id="4" name="Slide Number Placeholder 3"/>
          <p:cNvSpPr>
            <a:spLocks noGrp="1"/>
          </p:cNvSpPr>
          <p:nvPr>
            <p:ph type="sldNum" sz="quarter" idx="5"/>
          </p:nvPr>
        </p:nvSpPr>
        <p:spPr/>
        <p:txBody>
          <a:bodyPr/>
          <a:lstStyle/>
          <a:p>
            <a:fld id="{089B58DF-6DB6-4FA5-83E1-46BF508CDB74}" type="slidenum">
              <a:t>1</a:t>
            </a:fld>
            <a:endParaRPr lang="en-US"/>
          </a:p>
        </p:txBody>
      </p:sp>
    </p:spTree>
    <p:extLst>
      <p:ext uri="{BB962C8B-B14F-4D97-AF65-F5344CB8AC3E}">
        <p14:creationId xmlns:p14="http://schemas.microsoft.com/office/powerpoint/2010/main" val="2923142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Slide Note 2. This is a </a:t>
            </a:r>
            <a:r>
              <a:rPr lang="en-US" b="1" dirty="0">
                <a:ea typeface="Calibri"/>
                <a:cs typeface="Calibri"/>
              </a:rPr>
              <a:t>bold</a:t>
            </a:r>
            <a:r>
              <a:rPr lang="en-US" dirty="0">
                <a:ea typeface="Calibri"/>
                <a:cs typeface="Calibri"/>
              </a:rPr>
              <a:t> text, but no </a:t>
            </a:r>
            <a:r>
              <a:rPr lang="en-US" i="1" dirty="0">
                <a:ea typeface="Calibri"/>
                <a:cs typeface="Calibri"/>
              </a:rPr>
              <a:t>italic</a:t>
            </a:r>
            <a:r>
              <a:rPr lang="en-US" dirty="0">
                <a:ea typeface="Calibri"/>
                <a:cs typeface="Calibri"/>
              </a:rPr>
              <a:t>. Let's strike </a:t>
            </a:r>
            <a:r>
              <a:rPr lang="en-US" strike="sngStrike" dirty="0">
                <a:ea typeface="Calibri"/>
                <a:cs typeface="Calibri"/>
              </a:rPr>
              <a:t>that</a:t>
            </a:r>
            <a:r>
              <a:rPr lang="en-US" dirty="0">
                <a:ea typeface="Calibri"/>
                <a:cs typeface="Calibri"/>
              </a:rPr>
              <a:t> out.</a:t>
            </a:r>
          </a:p>
        </p:txBody>
      </p:sp>
      <p:sp>
        <p:nvSpPr>
          <p:cNvPr id="4" name="Slide Number Placeholder 3"/>
          <p:cNvSpPr>
            <a:spLocks noGrp="1"/>
          </p:cNvSpPr>
          <p:nvPr>
            <p:ph type="sldNum" sz="quarter" idx="5"/>
          </p:nvPr>
        </p:nvSpPr>
        <p:spPr/>
        <p:txBody>
          <a:bodyPr/>
          <a:lstStyle/>
          <a:p>
            <a:fld id="{089B58DF-6DB6-4FA5-83E1-46BF508CDB74}" type="slidenum">
              <a:t>2</a:t>
            </a:fld>
            <a:endParaRPr lang="en-US"/>
          </a:p>
        </p:txBody>
      </p:sp>
    </p:spTree>
    <p:extLst>
      <p:ext uri="{BB962C8B-B14F-4D97-AF65-F5344CB8AC3E}">
        <p14:creationId xmlns:p14="http://schemas.microsoft.com/office/powerpoint/2010/main" val="153171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And then about tables</a:t>
            </a:r>
          </a:p>
        </p:txBody>
      </p:sp>
      <p:sp>
        <p:nvSpPr>
          <p:cNvPr id="4" name="Slide Number Placeholder 3"/>
          <p:cNvSpPr>
            <a:spLocks noGrp="1"/>
          </p:cNvSpPr>
          <p:nvPr>
            <p:ph type="sldNum" sz="quarter" idx="5"/>
          </p:nvPr>
        </p:nvSpPr>
        <p:spPr/>
        <p:txBody>
          <a:bodyPr/>
          <a:lstStyle/>
          <a:p>
            <a:fld id="{089B58DF-6DB6-4FA5-83E1-46BF508CDB74}" type="slidenum">
              <a:t>3</a:t>
            </a:fld>
            <a:endParaRPr lang="en-US"/>
          </a:p>
        </p:txBody>
      </p:sp>
    </p:spTree>
    <p:extLst>
      <p:ext uri="{BB962C8B-B14F-4D97-AF65-F5344CB8AC3E}">
        <p14:creationId xmlns:p14="http://schemas.microsoft.com/office/powerpoint/2010/main" val="8697595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Now calendars</a:t>
            </a:r>
          </a:p>
          <a:p>
            <a:endParaRPr lang="en-US" dirty="0">
              <a:ea typeface="Calibri"/>
              <a:cs typeface="Calibri"/>
            </a:endParaRPr>
          </a:p>
          <a:p>
            <a:pPr marL="228600" indent="-228600">
              <a:buAutoNum type="arabicPeriod"/>
            </a:pPr>
            <a:r>
              <a:rPr lang="en-US" dirty="0">
                <a:ea typeface="Calibri"/>
                <a:cs typeface="Calibri"/>
              </a:rPr>
              <a:t>Sun</a:t>
            </a:r>
          </a:p>
          <a:p>
            <a:pPr marL="228600" indent="-228600">
              <a:buAutoNum type="arabicPeriod"/>
            </a:pPr>
            <a:r>
              <a:rPr lang="en-US">
                <a:ea typeface="Calibri"/>
                <a:cs typeface="Calibri"/>
              </a:rPr>
              <a:t>Mon</a:t>
            </a:r>
          </a:p>
          <a:p>
            <a:endParaRPr lang="en-US" dirty="0">
              <a:ea typeface="Calibri"/>
              <a:cs typeface="Calibri"/>
            </a:endParaRPr>
          </a:p>
          <a:p>
            <a:r>
              <a:rPr lang="en-US" dirty="0">
                <a:ea typeface="Calibri"/>
                <a:cs typeface="Calibri"/>
              </a:rPr>
              <a:t>7. Sat</a:t>
            </a:r>
          </a:p>
        </p:txBody>
      </p:sp>
      <p:sp>
        <p:nvSpPr>
          <p:cNvPr id="4" name="Slide Number Placeholder 3"/>
          <p:cNvSpPr>
            <a:spLocks noGrp="1"/>
          </p:cNvSpPr>
          <p:nvPr>
            <p:ph type="sldNum" sz="quarter" idx="5"/>
          </p:nvPr>
        </p:nvSpPr>
        <p:spPr/>
        <p:txBody>
          <a:bodyPr/>
          <a:lstStyle/>
          <a:p>
            <a:fld id="{089B58DF-6DB6-4FA5-83E1-46BF508CDB74}" type="slidenum">
              <a:t>5</a:t>
            </a:fld>
            <a:endParaRPr lang="en-US"/>
          </a:p>
        </p:txBody>
      </p:sp>
    </p:spTree>
    <p:extLst>
      <p:ext uri="{BB962C8B-B14F-4D97-AF65-F5344CB8AC3E}">
        <p14:creationId xmlns:p14="http://schemas.microsoft.com/office/powerpoint/2010/main" val="34745323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12/7/2025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hyperlink" Target="http://calibre-ebook.com/download"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29" name="Rectangle 28">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itle 19">
            <a:extLst>
              <a:ext uri="{FF2B5EF4-FFF2-40B4-BE49-F238E27FC236}">
                <a16:creationId xmlns:a16="http://schemas.microsoft.com/office/drawing/2014/main" id="{56F369DD-E19E-5045-FBD4-D8A39C5F4A24}"/>
              </a:ext>
            </a:extLst>
          </p:cNvPr>
          <p:cNvSpPr>
            <a:spLocks noGrp="1"/>
          </p:cNvSpPr>
          <p:nvPr>
            <p:ph type="title"/>
          </p:nvPr>
        </p:nvSpPr>
        <p:spPr>
          <a:xfrm>
            <a:off x="1043631" y="809898"/>
            <a:ext cx="9942716" cy="1554480"/>
          </a:xfrm>
        </p:spPr>
        <p:txBody>
          <a:bodyPr anchor="ctr">
            <a:normAutofit/>
          </a:bodyPr>
          <a:lstStyle/>
          <a:p>
            <a:r>
              <a:rPr lang="en-US" sz="2600" dirty="0">
                <a:solidFill>
                  <a:srgbClr val="17365D"/>
                </a:solidFill>
                <a:latin typeface="Ubuntu"/>
              </a:rPr>
              <a:t>Demonstration of DOCX support in </a:t>
            </a:r>
            <a:r>
              <a:rPr lang="en-US" sz="2600" dirty="0" err="1">
                <a:solidFill>
                  <a:srgbClr val="17365D"/>
                </a:solidFill>
                <a:latin typeface="Ubuntu"/>
              </a:rPr>
              <a:t>calibre</a:t>
            </a:r>
          </a:p>
        </p:txBody>
      </p:sp>
      <p:sp>
        <p:nvSpPr>
          <p:cNvPr id="21" name="Content Placeholder 20">
            <a:extLst>
              <a:ext uri="{FF2B5EF4-FFF2-40B4-BE49-F238E27FC236}">
                <a16:creationId xmlns:a16="http://schemas.microsoft.com/office/drawing/2014/main" id="{D53CDC8E-4994-4B51-AADA-47E1407C444E}"/>
              </a:ext>
            </a:extLst>
          </p:cNvPr>
          <p:cNvSpPr>
            <a:spLocks noGrp="1"/>
          </p:cNvSpPr>
          <p:nvPr>
            <p:ph idx="1"/>
          </p:nvPr>
        </p:nvSpPr>
        <p:spPr>
          <a:xfrm>
            <a:off x="1045028" y="3017522"/>
            <a:ext cx="9941319" cy="3124658"/>
          </a:xfrm>
        </p:spPr>
        <p:txBody>
          <a:bodyPr anchor="ctr">
            <a:normAutofit/>
          </a:bodyPr>
          <a:lstStyle/>
          <a:p>
            <a:pPr marL="0" indent="0">
              <a:buNone/>
            </a:pPr>
            <a:r>
              <a:rPr lang="en-US" sz="1200" dirty="0">
                <a:latin typeface="Ubuntu"/>
              </a:rPr>
              <a:t>This document demonstrates the ability of the </a:t>
            </a:r>
            <a:r>
              <a:rPr lang="en-US" sz="1200" dirty="0" err="1">
                <a:latin typeface="Ubuntu"/>
              </a:rPr>
              <a:t>calibre</a:t>
            </a:r>
            <a:r>
              <a:rPr lang="en-US" sz="1200" dirty="0">
                <a:latin typeface="Ubuntu"/>
              </a:rPr>
              <a:t> DOCX Input plugin to convert the various typographic features in a Microsoft Word (2007 and newer) document. Convert this document to a modern </a:t>
            </a:r>
            <a:r>
              <a:rPr lang="en-US" sz="1200" dirty="0" err="1">
                <a:latin typeface="Ubuntu"/>
              </a:rPr>
              <a:t>ebook</a:t>
            </a:r>
            <a:r>
              <a:rPr lang="en-US" sz="1200" dirty="0">
                <a:latin typeface="Ubuntu"/>
              </a:rPr>
              <a:t> format, such as AZW3 for Kindles or EPUB for other </a:t>
            </a:r>
            <a:r>
              <a:rPr lang="en-US" sz="1200" dirty="0" err="1">
                <a:latin typeface="Ubuntu"/>
              </a:rPr>
              <a:t>ebook</a:t>
            </a:r>
            <a:r>
              <a:rPr lang="en-US" sz="1200" dirty="0">
                <a:latin typeface="Ubuntu"/>
              </a:rPr>
              <a:t> readers, to see it in action.</a:t>
            </a:r>
            <a:endParaRPr lang="en-US"/>
          </a:p>
          <a:p>
            <a:pPr marL="0" indent="0">
              <a:buNone/>
            </a:pPr>
            <a:r>
              <a:rPr lang="en-US" sz="1200" dirty="0">
                <a:latin typeface="Ubuntu"/>
              </a:rPr>
              <a:t>There is support for images, tables, lists, footnotes, endnotes, links, </a:t>
            </a:r>
            <a:r>
              <a:rPr lang="en-US" sz="1200" dirty="0" err="1">
                <a:latin typeface="Ubuntu"/>
              </a:rPr>
              <a:t>dropcaps</a:t>
            </a:r>
            <a:r>
              <a:rPr lang="en-US" sz="1200" dirty="0">
                <a:latin typeface="Ubuntu"/>
              </a:rPr>
              <a:t> and various types of text and paragraph level formatting.</a:t>
            </a:r>
          </a:p>
          <a:p>
            <a:pPr marL="0" indent="0">
              <a:buNone/>
            </a:pPr>
            <a:r>
              <a:rPr lang="en-US" sz="1200" dirty="0">
                <a:latin typeface="Ubuntu"/>
              </a:rPr>
              <a:t>To see the DOCX conversion in action, simply add this file to </a:t>
            </a:r>
            <a:r>
              <a:rPr lang="en-US" sz="1200" dirty="0" err="1">
                <a:latin typeface="Ubuntu"/>
              </a:rPr>
              <a:t>calibre</a:t>
            </a:r>
            <a:r>
              <a:rPr lang="en-US" sz="1200" dirty="0">
                <a:latin typeface="Ubuntu"/>
              </a:rPr>
              <a:t> using the </a:t>
            </a:r>
            <a:r>
              <a:rPr lang="en-US" sz="1200" b="1" dirty="0">
                <a:latin typeface="Ubuntu"/>
              </a:rPr>
              <a:t>“Add Books” </a:t>
            </a:r>
            <a:r>
              <a:rPr lang="en-US" sz="1200" dirty="0">
                <a:latin typeface="Ubuntu"/>
              </a:rPr>
              <a:t>button and then click “</a:t>
            </a:r>
            <a:r>
              <a:rPr lang="en-US" sz="1200" b="1" dirty="0">
                <a:latin typeface="Ubuntu"/>
              </a:rPr>
              <a:t>Convert”. </a:t>
            </a:r>
            <a:r>
              <a:rPr lang="en-US" sz="1200" dirty="0">
                <a:latin typeface="Ubuntu"/>
              </a:rPr>
              <a:t> Set the output format in the top right corner of the conversion dialog to EPUB or AZW3 and click </a:t>
            </a:r>
            <a:r>
              <a:rPr lang="en-US" sz="1200" b="1" dirty="0">
                <a:latin typeface="Ubuntu"/>
              </a:rPr>
              <a:t>“OK”</a:t>
            </a:r>
            <a:r>
              <a:rPr lang="en-US" sz="1200" dirty="0">
                <a:latin typeface="Ubuntu"/>
              </a:rPr>
              <a:t>.</a:t>
            </a:r>
          </a:p>
          <a:p>
            <a:endParaRPr lang="en-US" sz="1200" dirty="0">
              <a:latin typeface="Ubuntu"/>
            </a:endParaRPr>
          </a:p>
          <a:p>
            <a:endParaRPr lang="en-US" sz="2400" dirty="0"/>
          </a:p>
        </p:txBody>
      </p:sp>
      <p:cxnSp>
        <p:nvCxnSpPr>
          <p:cNvPr id="35" name="Straight Connector 34">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857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BF312-F631-C42E-448F-7DC858DD5553}"/>
              </a:ext>
            </a:extLst>
          </p:cNvPr>
          <p:cNvSpPr>
            <a:spLocks noGrp="1"/>
          </p:cNvSpPr>
          <p:nvPr>
            <p:ph type="title"/>
          </p:nvPr>
        </p:nvSpPr>
        <p:spPr/>
        <p:txBody>
          <a:bodyPr>
            <a:normAutofit/>
          </a:bodyPr>
          <a:lstStyle/>
          <a:p>
            <a:r>
              <a:rPr lang="en-US" sz="1400" b="1" dirty="0">
                <a:solidFill>
                  <a:srgbClr val="365F91"/>
                </a:solidFill>
                <a:latin typeface="Ubuntu"/>
              </a:rPr>
              <a:t>Text Formatting</a:t>
            </a:r>
          </a:p>
        </p:txBody>
      </p:sp>
      <p:sp>
        <p:nvSpPr>
          <p:cNvPr id="3" name="Content Placeholder 2">
            <a:extLst>
              <a:ext uri="{FF2B5EF4-FFF2-40B4-BE49-F238E27FC236}">
                <a16:creationId xmlns:a16="http://schemas.microsoft.com/office/drawing/2014/main" id="{0EF97349-BCBD-E32A-3126-AF9E56C432CE}"/>
              </a:ext>
            </a:extLst>
          </p:cNvPr>
          <p:cNvSpPr>
            <a:spLocks noGrp="1"/>
          </p:cNvSpPr>
          <p:nvPr>
            <p:ph idx="1"/>
          </p:nvPr>
        </p:nvSpPr>
        <p:spPr>
          <a:xfrm>
            <a:off x="838200" y="1342572"/>
            <a:ext cx="10515600" cy="4834391"/>
          </a:xfrm>
        </p:spPr>
        <p:txBody>
          <a:bodyPr vert="horz" lIns="91440" tIns="45720" rIns="91440" bIns="45720" rtlCol="0" anchor="t">
            <a:normAutofit/>
          </a:bodyPr>
          <a:lstStyle/>
          <a:p>
            <a:pPr marL="0" indent="0">
              <a:buNone/>
            </a:pPr>
            <a:r>
              <a:rPr lang="en-US" sz="1300" b="1" dirty="0">
                <a:solidFill>
                  <a:srgbClr val="4F81BD"/>
                </a:solidFill>
                <a:latin typeface="Ubuntu"/>
              </a:rPr>
              <a:t>Inline formatting</a:t>
            </a:r>
            <a:endParaRPr lang="en-US" dirty="0"/>
          </a:p>
          <a:p>
            <a:pPr marL="0" indent="0">
              <a:buNone/>
            </a:pPr>
            <a:r>
              <a:rPr lang="en-US" sz="1200" dirty="0">
                <a:latin typeface="Ubuntu"/>
              </a:rPr>
              <a:t>Here, we demonstrate various types of inline text formatting and the use of embedded fonts.</a:t>
            </a:r>
          </a:p>
          <a:p>
            <a:pPr marL="0" indent="0">
              <a:buNone/>
            </a:pPr>
            <a:r>
              <a:rPr lang="en-US" sz="1200" dirty="0">
                <a:latin typeface="Ubuntu"/>
              </a:rPr>
              <a:t>Here is some </a:t>
            </a:r>
            <a:r>
              <a:rPr lang="en-US" sz="1200" b="1" dirty="0">
                <a:latin typeface="Ubuntu"/>
              </a:rPr>
              <a:t>bold, </a:t>
            </a:r>
            <a:r>
              <a:rPr lang="en-US" sz="1200" i="1" dirty="0">
                <a:latin typeface="Ubuntu"/>
              </a:rPr>
              <a:t>italic, </a:t>
            </a:r>
            <a:r>
              <a:rPr lang="en-US" sz="1200" b="1" i="1" dirty="0">
                <a:latin typeface="Ubuntu"/>
              </a:rPr>
              <a:t>bold-italic, </a:t>
            </a:r>
            <a:r>
              <a:rPr lang="en-US" sz="1200" u="sng" dirty="0">
                <a:latin typeface="Ubuntu"/>
              </a:rPr>
              <a:t>underlined </a:t>
            </a:r>
            <a:r>
              <a:rPr lang="en-US" sz="1200" dirty="0">
                <a:latin typeface="Ubuntu"/>
              </a:rPr>
              <a:t>and </a:t>
            </a:r>
            <a:r>
              <a:rPr lang="en-US" sz="1200" strike="sngStrike" dirty="0">
                <a:latin typeface="Ubuntu"/>
              </a:rPr>
              <a:t>struck out </a:t>
            </a:r>
            <a:r>
              <a:rPr lang="en-US" sz="1200" dirty="0">
                <a:latin typeface="Ubuntu"/>
              </a:rPr>
              <a:t> text. Then, we have a super</a:t>
            </a:r>
            <a:r>
              <a:rPr lang="en-US" sz="1200" baseline="30000" dirty="0">
                <a:latin typeface="Ubuntu"/>
              </a:rPr>
              <a:t>script</a:t>
            </a:r>
            <a:r>
              <a:rPr lang="en-US" sz="1200" dirty="0">
                <a:latin typeface="Ubuntu"/>
              </a:rPr>
              <a:t> and a sub</a:t>
            </a:r>
            <a:r>
              <a:rPr lang="en-US" sz="1200" baseline="-25000" dirty="0">
                <a:latin typeface="Ubuntu"/>
              </a:rPr>
              <a:t>script</a:t>
            </a:r>
            <a:r>
              <a:rPr lang="en-US" sz="1200" dirty="0">
                <a:latin typeface="Ubuntu"/>
              </a:rPr>
              <a:t>. Now we see some </a:t>
            </a:r>
            <a:r>
              <a:rPr lang="en-US" sz="1200" dirty="0">
                <a:solidFill>
                  <a:srgbClr val="FF0000"/>
                </a:solidFill>
                <a:latin typeface="Ubuntu"/>
              </a:rPr>
              <a:t>red</a:t>
            </a:r>
            <a:r>
              <a:rPr lang="en-US" sz="1200" dirty="0">
                <a:latin typeface="Ubuntu"/>
              </a:rPr>
              <a:t>, </a:t>
            </a:r>
            <a:r>
              <a:rPr lang="en-US" sz="1200" dirty="0">
                <a:solidFill>
                  <a:srgbClr val="92D050"/>
                </a:solidFill>
                <a:latin typeface="Ubuntu"/>
              </a:rPr>
              <a:t>green</a:t>
            </a:r>
            <a:r>
              <a:rPr lang="en-US" sz="1200" dirty="0">
                <a:latin typeface="Ubuntu"/>
              </a:rPr>
              <a:t> and </a:t>
            </a:r>
            <a:r>
              <a:rPr lang="en-US" sz="1200" dirty="0">
                <a:solidFill>
                  <a:srgbClr val="0070C0"/>
                </a:solidFill>
                <a:latin typeface="Ubuntu"/>
              </a:rPr>
              <a:t>blue</a:t>
            </a:r>
            <a:r>
              <a:rPr lang="en-US" sz="1200" dirty="0">
                <a:latin typeface="Ubuntu"/>
              </a:rPr>
              <a:t> text. Some text with a </a:t>
            </a:r>
            <a:r>
              <a:rPr lang="en-US" sz="1200" dirty="0">
                <a:highlight>
                  <a:srgbClr val="FFFF00"/>
                </a:highlight>
                <a:latin typeface="Ubuntu"/>
              </a:rPr>
              <a:t>yellow highlight.</a:t>
            </a:r>
            <a:r>
              <a:rPr lang="en-US" sz="1200" dirty="0">
                <a:latin typeface="Ubuntu"/>
              </a:rPr>
              <a:t> Some text in a box. Some text in </a:t>
            </a:r>
            <a:r>
              <a:rPr lang="en-US" sz="1200" dirty="0">
                <a:solidFill>
                  <a:srgbClr val="FFFFFF"/>
                </a:solidFill>
                <a:highlight>
                  <a:srgbClr val="000000"/>
                </a:highlight>
                <a:latin typeface="Ubuntu"/>
              </a:rPr>
              <a:t>inverse video</a:t>
            </a:r>
            <a:r>
              <a:rPr lang="en-US" sz="1200" dirty="0">
                <a:latin typeface="Ubuntu"/>
              </a:rPr>
              <a:t>.</a:t>
            </a:r>
          </a:p>
          <a:p>
            <a:pPr marL="0" indent="0">
              <a:buNone/>
            </a:pPr>
            <a:r>
              <a:rPr lang="en-US" sz="1200" dirty="0">
                <a:latin typeface="Ubuntu"/>
              </a:rPr>
              <a:t>A paragraph with styled text: </a:t>
            </a:r>
            <a:r>
              <a:rPr lang="en-US" sz="1200" i="1" dirty="0">
                <a:solidFill>
                  <a:srgbClr val="808080"/>
                </a:solidFill>
                <a:latin typeface="Ubuntu"/>
              </a:rPr>
              <a:t>subtle emphasis  </a:t>
            </a:r>
            <a:r>
              <a:rPr lang="en-US" sz="1200" dirty="0">
                <a:latin typeface="Ubuntu"/>
              </a:rPr>
              <a:t>followed by </a:t>
            </a:r>
            <a:r>
              <a:rPr lang="en-US" sz="1200" b="1" dirty="0">
                <a:latin typeface="Ubuntu"/>
              </a:rPr>
              <a:t>strong text </a:t>
            </a:r>
            <a:r>
              <a:rPr lang="en-US" sz="1200" dirty="0">
                <a:latin typeface="Ubuntu"/>
              </a:rPr>
              <a:t>and </a:t>
            </a:r>
            <a:r>
              <a:rPr lang="en-US" sz="1200" b="1" i="1" dirty="0">
                <a:solidFill>
                  <a:srgbClr val="4F81BD"/>
                </a:solidFill>
                <a:latin typeface="Ubuntu"/>
              </a:rPr>
              <a:t>intense emphasis</a:t>
            </a:r>
            <a:r>
              <a:rPr lang="en-US" sz="1200" dirty="0">
                <a:latin typeface="Ubuntu"/>
              </a:rPr>
              <a:t>. This paragraph uses document wide styles for styling rather than inline text properties as demonstrated in the previous paragraph — </a:t>
            </a:r>
            <a:r>
              <a:rPr lang="en-US" sz="1200" err="1">
                <a:latin typeface="Ubuntu"/>
              </a:rPr>
              <a:t>calibre</a:t>
            </a:r>
            <a:r>
              <a:rPr lang="en-US" sz="1200" dirty="0">
                <a:latin typeface="Ubuntu"/>
              </a:rPr>
              <a:t> can handle both with equal ease.</a:t>
            </a:r>
          </a:p>
          <a:p>
            <a:pPr marL="0" indent="0">
              <a:buNone/>
            </a:pPr>
            <a:r>
              <a:rPr lang="en-US" sz="1300" b="1" dirty="0">
                <a:solidFill>
                  <a:srgbClr val="4F81BD"/>
                </a:solidFill>
                <a:latin typeface="Ubuntu"/>
              </a:rPr>
              <a:t>Fun with fonts</a:t>
            </a:r>
          </a:p>
          <a:p>
            <a:pPr marL="0" indent="0">
              <a:buNone/>
            </a:pPr>
            <a:r>
              <a:rPr lang="en-US" sz="1200" dirty="0">
                <a:latin typeface="Ubuntu"/>
              </a:rPr>
              <a:t>This document has embedded the Ubuntu font family. The body text is in the Ubuntu typeface, here is </a:t>
            </a:r>
            <a:r>
              <a:rPr lang="en-US" sz="1200" dirty="0">
                <a:latin typeface="Ubuntu Mono"/>
              </a:rPr>
              <a:t>some text in the Ubuntu Mono typeface, notice how every letter has the same width, even </a:t>
            </a:r>
            <a:r>
              <a:rPr lang="en-US" sz="1200" err="1">
                <a:latin typeface="Ubuntu Mono"/>
              </a:rPr>
              <a:t>i</a:t>
            </a:r>
            <a:r>
              <a:rPr lang="en-US" sz="1200" dirty="0">
                <a:latin typeface="Ubuntu Mono"/>
              </a:rPr>
              <a:t> and m</a:t>
            </a:r>
            <a:r>
              <a:rPr lang="en-US" sz="1200" dirty="0">
                <a:latin typeface="Ubuntu"/>
              </a:rPr>
              <a:t>. Every embedded font will automatically be embedded in the output </a:t>
            </a:r>
            <a:r>
              <a:rPr lang="en-US" sz="1200" err="1">
                <a:latin typeface="Ubuntu"/>
              </a:rPr>
              <a:t>ebook</a:t>
            </a:r>
            <a:r>
              <a:rPr lang="en-US" sz="1200" dirty="0">
                <a:latin typeface="Ubuntu"/>
              </a:rPr>
              <a:t> during conversion. </a:t>
            </a:r>
          </a:p>
          <a:p>
            <a:pPr marL="0" indent="0">
              <a:buNone/>
            </a:pPr>
            <a:r>
              <a:rPr lang="en-US" sz="1300" b="1" dirty="0">
                <a:solidFill>
                  <a:srgbClr val="4F81BD"/>
                </a:solidFill>
                <a:latin typeface="Ubuntu"/>
              </a:rPr>
              <a:t>Paragraph level formatting</a:t>
            </a:r>
          </a:p>
          <a:p>
            <a:pPr marL="0" indent="0" algn="r">
              <a:buNone/>
            </a:pPr>
            <a:r>
              <a:rPr lang="en-US" sz="1200" dirty="0">
                <a:latin typeface="Ubuntu"/>
              </a:rPr>
              <a:t>You can do crazy things with paragraphs, if the urge strikes you. For instance this paragraph is right aligned and has a right border. It has also been given a light gray background.</a:t>
            </a:r>
          </a:p>
          <a:p>
            <a:pPr marL="0" indent="0">
              <a:buNone/>
            </a:pPr>
            <a:r>
              <a:rPr lang="en-US" sz="1200" dirty="0">
                <a:latin typeface="Ubuntu"/>
              </a:rPr>
              <a:t>For the lovers of poetry amongst you, paragraphs with hanging indents, like this often come in handy. You can use hanging indents to ensure that a line of poetry retains its individual identity as a line even when the screen is  too narrow to display it as a single line. Not only does this paragraph have a hanging indent, it is also has an extra top margin, setting it apart from the preceding paragraph.</a:t>
            </a:r>
          </a:p>
        </p:txBody>
      </p:sp>
    </p:spTree>
    <p:extLst>
      <p:ext uri="{BB962C8B-B14F-4D97-AF65-F5344CB8AC3E}">
        <p14:creationId xmlns:p14="http://schemas.microsoft.com/office/powerpoint/2010/main" val="16289378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26F76-1A14-5D7D-F892-3E53D3C1A6A4}"/>
              </a:ext>
            </a:extLst>
          </p:cNvPr>
          <p:cNvSpPr>
            <a:spLocks noGrp="1"/>
          </p:cNvSpPr>
          <p:nvPr>
            <p:ph type="title"/>
          </p:nvPr>
        </p:nvSpPr>
        <p:spPr/>
        <p:txBody>
          <a:bodyPr>
            <a:normAutofit/>
          </a:bodyPr>
          <a:lstStyle/>
          <a:p>
            <a:r>
              <a:rPr lang="en-US" sz="1400" b="1" dirty="0">
                <a:solidFill>
                  <a:srgbClr val="365F91"/>
                </a:solidFill>
                <a:latin typeface="Ubuntu"/>
              </a:rPr>
              <a:t>Tables</a:t>
            </a:r>
          </a:p>
        </p:txBody>
      </p:sp>
      <p:graphicFrame>
        <p:nvGraphicFramePr>
          <p:cNvPr id="5" name="Content Placeholder 4">
            <a:extLst>
              <a:ext uri="{FF2B5EF4-FFF2-40B4-BE49-F238E27FC236}">
                <a16:creationId xmlns:a16="http://schemas.microsoft.com/office/drawing/2014/main" id="{9E6F5B7E-4B26-8622-AD68-22C80D91FF73}"/>
              </a:ext>
            </a:extLst>
          </p:cNvPr>
          <p:cNvGraphicFramePr>
            <a:graphicFrameLocks noGrp="1"/>
          </p:cNvGraphicFramePr>
          <p:nvPr>
            <p:ph idx="1"/>
          </p:nvPr>
        </p:nvGraphicFramePr>
        <p:xfrm>
          <a:off x="838200" y="1825625"/>
          <a:ext cx="10515599" cy="1615440"/>
        </p:xfrm>
        <a:graphic>
          <a:graphicData uri="http://schemas.openxmlformats.org/drawingml/2006/table">
            <a:tbl>
              <a:tblPr bandRow="1">
                <a:tableStyleId>{5C22544A-7EE6-4342-B048-85BDC9FD1C3A}</a:tableStyleId>
              </a:tblPr>
              <a:tblGrid>
                <a:gridCol w="5556277">
                  <a:extLst>
                    <a:ext uri="{9D8B030D-6E8A-4147-A177-3AD203B41FA5}">
                      <a16:colId xmlns:a16="http://schemas.microsoft.com/office/drawing/2014/main" val="3897561276"/>
                    </a:ext>
                  </a:extLst>
                </a:gridCol>
                <a:gridCol w="4959322">
                  <a:extLst>
                    <a:ext uri="{9D8B030D-6E8A-4147-A177-3AD203B41FA5}">
                      <a16:colId xmlns:a16="http://schemas.microsoft.com/office/drawing/2014/main" val="3513962601"/>
                    </a:ext>
                  </a:extLst>
                </a:gridCol>
              </a:tblGrid>
              <a:tr h="190500">
                <a:tc>
                  <a:txBody>
                    <a:bodyPr/>
                    <a:lstStyle/>
                    <a:p>
                      <a:pPr algn="l" rtl="0" fontAlgn="base">
                        <a:lnSpc>
                          <a:spcPts val="1425"/>
                        </a:lnSpc>
                        <a:buNone/>
                      </a:pPr>
                      <a:r>
                        <a:rPr lang="en-US" sz="1200" b="1" i="0">
                          <a:solidFill>
                            <a:srgbClr val="FFFFFF"/>
                          </a:solidFill>
                          <a:effectLst/>
                          <a:latin typeface="Ubuntu" panose="020B0504030602030204" pitchFamily="34" charset="0"/>
                        </a:rPr>
                        <a:t>ITEM </a:t>
                      </a:r>
                      <a:endParaRPr lang="en-US" b="1" i="0">
                        <a:solidFill>
                          <a:srgbClr val="FFFFFF"/>
                        </a:solidFill>
                        <a:effectLst/>
                      </a:endParaRPr>
                    </a:p>
                  </a:txBody>
                  <a:tcPr marL="66675" marR="66675">
                    <a:lnL w="9525" cap="flat" cmpd="sng" algn="ctr">
                      <a:solidFill>
                        <a:srgbClr val="9BBB59"/>
                      </a:solidFill>
                      <a:prstDash val="solid"/>
                      <a:round/>
                      <a:headEnd type="none" w="med" len="med"/>
                      <a:tailEnd type="none" w="med" len="med"/>
                    </a:lnL>
                    <a:lnR>
                      <a:noFill/>
                    </a:lnR>
                    <a:lnT w="9525" cap="flat" cmpd="sng" algn="ctr">
                      <a:solidFill>
                        <a:srgbClr val="9BBB59"/>
                      </a:solidFill>
                      <a:prstDash val="solid"/>
                      <a:round/>
                      <a:headEnd type="none" w="med" len="med"/>
                      <a:tailEnd type="none" w="med" len="med"/>
                    </a:lnT>
                    <a:lnB>
                      <a:noFill/>
                    </a:lnB>
                    <a:solidFill>
                      <a:srgbClr val="9BBB59"/>
                    </a:solidFill>
                  </a:tcPr>
                </a:tc>
                <a:tc>
                  <a:txBody>
                    <a:bodyPr/>
                    <a:lstStyle/>
                    <a:p>
                      <a:pPr algn="l" rtl="0" fontAlgn="base">
                        <a:lnSpc>
                          <a:spcPts val="1425"/>
                        </a:lnSpc>
                        <a:buNone/>
                      </a:pPr>
                      <a:r>
                        <a:rPr lang="en-US" sz="1200" b="1" i="0">
                          <a:solidFill>
                            <a:srgbClr val="FFFFFF"/>
                          </a:solidFill>
                          <a:effectLst/>
                          <a:latin typeface="Ubuntu" panose="020B0504030602030204" pitchFamily="34" charset="0"/>
                        </a:rPr>
                        <a:t>NEEDED </a:t>
                      </a:r>
                      <a:endParaRPr lang="en-US" b="1" i="0">
                        <a:solidFill>
                          <a:srgbClr val="FFFFFF"/>
                        </a:solidFill>
                        <a:effectLst/>
                      </a:endParaRPr>
                    </a:p>
                  </a:txBody>
                  <a:tcPr marL="66675" marR="66675">
                    <a:lnL>
                      <a:noFill/>
                    </a:lnL>
                    <a:lnR w="9525" cap="flat" cmpd="sng" algn="ctr">
                      <a:solidFill>
                        <a:srgbClr val="9BBB59"/>
                      </a:solidFill>
                      <a:prstDash val="solid"/>
                      <a:round/>
                      <a:headEnd type="none" w="med" len="med"/>
                      <a:tailEnd type="none" w="med" len="med"/>
                    </a:lnR>
                    <a:lnT w="9525" cap="flat" cmpd="sng" algn="ctr">
                      <a:solidFill>
                        <a:srgbClr val="9BBB59"/>
                      </a:solidFill>
                      <a:prstDash val="solid"/>
                      <a:round/>
                      <a:headEnd type="none" w="med" len="med"/>
                      <a:tailEnd type="none" w="med" len="med"/>
                    </a:lnT>
                    <a:lnB>
                      <a:noFill/>
                    </a:lnB>
                    <a:solidFill>
                      <a:srgbClr val="9BBB59"/>
                    </a:solidFill>
                  </a:tcPr>
                </a:tc>
                <a:extLst>
                  <a:ext uri="{0D108BD9-81ED-4DB2-BD59-A6C34878D82A}">
                    <a16:rowId xmlns:a16="http://schemas.microsoft.com/office/drawing/2014/main" val="3425249054"/>
                  </a:ext>
                </a:extLst>
              </a:tr>
              <a:tr h="190500">
                <a:tc>
                  <a:txBody>
                    <a:bodyPr/>
                    <a:lstStyle/>
                    <a:p>
                      <a:pPr algn="l" rtl="0" fontAlgn="base">
                        <a:lnSpc>
                          <a:spcPts val="1425"/>
                        </a:lnSpc>
                        <a:buNone/>
                      </a:pPr>
                      <a:r>
                        <a:rPr lang="en-US" sz="1200" b="0" i="0">
                          <a:effectLst/>
                          <a:latin typeface="Ubuntu" panose="020B0504030602030204" pitchFamily="34" charset="0"/>
                        </a:rPr>
                        <a:t>Books </a:t>
                      </a:r>
                      <a:endParaRPr lang="en-US" b="0" i="0">
                        <a:effectLst/>
                      </a:endParaRPr>
                    </a:p>
                  </a:txBody>
                  <a:tcPr marL="66675" marR="66675">
                    <a:lnL w="9525" cap="flat" cmpd="sng" algn="ctr">
                      <a:solidFill>
                        <a:srgbClr val="9BBB59"/>
                      </a:solidFill>
                      <a:prstDash val="solid"/>
                      <a:round/>
                      <a:headEnd type="none" w="med" len="med"/>
                      <a:tailEnd type="none" w="med" len="med"/>
                    </a:lnL>
                    <a:lnR>
                      <a:noFill/>
                    </a:lnR>
                    <a:lnT>
                      <a:noFill/>
                    </a:lnT>
                    <a:lnB>
                      <a:noFill/>
                    </a:lnB>
                    <a:noFill/>
                  </a:tcPr>
                </a:tc>
                <a:tc>
                  <a:txBody>
                    <a:bodyPr/>
                    <a:lstStyle/>
                    <a:p>
                      <a:pPr algn="l" rtl="0" fontAlgn="base">
                        <a:lnSpc>
                          <a:spcPts val="1425"/>
                        </a:lnSpc>
                        <a:buNone/>
                      </a:pPr>
                      <a:r>
                        <a:rPr lang="en-US" sz="1200" b="0" i="0">
                          <a:effectLst/>
                          <a:latin typeface="Ubuntu" panose="020B0504030602030204" pitchFamily="34" charset="0"/>
                        </a:rPr>
                        <a:t>1 </a:t>
                      </a:r>
                      <a:endParaRPr lang="en-US" b="0" i="0">
                        <a:effectLst/>
                      </a:endParaRPr>
                    </a:p>
                  </a:txBody>
                  <a:tcPr marL="66675" marR="66675">
                    <a:lnL>
                      <a:noFill/>
                    </a:lnL>
                    <a:lnR w="9525" cap="flat" cmpd="sng" algn="ctr">
                      <a:solidFill>
                        <a:srgbClr val="9BBB59"/>
                      </a:solidFill>
                      <a:prstDash val="solid"/>
                      <a:round/>
                      <a:headEnd type="none" w="med" len="med"/>
                      <a:tailEnd type="none" w="med" len="med"/>
                    </a:lnR>
                    <a:lnT>
                      <a:noFill/>
                    </a:lnT>
                    <a:lnB>
                      <a:noFill/>
                    </a:lnB>
                    <a:noFill/>
                  </a:tcPr>
                </a:tc>
                <a:extLst>
                  <a:ext uri="{0D108BD9-81ED-4DB2-BD59-A6C34878D82A}">
                    <a16:rowId xmlns:a16="http://schemas.microsoft.com/office/drawing/2014/main" val="4069806690"/>
                  </a:ext>
                </a:extLst>
              </a:tr>
              <a:tr h="190500">
                <a:tc>
                  <a:txBody>
                    <a:bodyPr/>
                    <a:lstStyle/>
                    <a:p>
                      <a:pPr algn="l" rtl="0" fontAlgn="base">
                        <a:lnSpc>
                          <a:spcPts val="1425"/>
                        </a:lnSpc>
                        <a:buNone/>
                      </a:pPr>
                      <a:r>
                        <a:rPr lang="en-US" sz="1200" b="0" i="0">
                          <a:effectLst/>
                          <a:latin typeface="Ubuntu" panose="020B0504030602030204" pitchFamily="34" charset="0"/>
                        </a:rPr>
                        <a:t>Pens </a:t>
                      </a:r>
                      <a:endParaRPr lang="en-US" b="0" i="0">
                        <a:effectLst/>
                      </a:endParaRPr>
                    </a:p>
                  </a:txBody>
                  <a:tcPr marL="66675" marR="66675">
                    <a:lnL w="9525" cap="flat" cmpd="sng" algn="ctr">
                      <a:solidFill>
                        <a:srgbClr val="9BBB59"/>
                      </a:solidFill>
                      <a:prstDash val="solid"/>
                      <a:round/>
                      <a:headEnd type="none" w="med" len="med"/>
                      <a:tailEnd type="none" w="med" len="med"/>
                    </a:lnL>
                    <a:lnR>
                      <a:noFill/>
                    </a:lnR>
                    <a:lnT>
                      <a:noFill/>
                    </a:lnT>
                    <a:lnB>
                      <a:noFill/>
                    </a:lnB>
                    <a:noFill/>
                  </a:tcPr>
                </a:tc>
                <a:tc>
                  <a:txBody>
                    <a:bodyPr/>
                    <a:lstStyle/>
                    <a:p>
                      <a:pPr algn="l" rtl="0" fontAlgn="base">
                        <a:lnSpc>
                          <a:spcPts val="1425"/>
                        </a:lnSpc>
                        <a:buNone/>
                      </a:pPr>
                      <a:r>
                        <a:rPr lang="en-US" sz="1200" b="0" i="0">
                          <a:effectLst/>
                          <a:latin typeface="Ubuntu" panose="020B0504030602030204" pitchFamily="34" charset="0"/>
                        </a:rPr>
                        <a:t>3 </a:t>
                      </a:r>
                      <a:endParaRPr lang="en-US" b="0" i="0">
                        <a:effectLst/>
                      </a:endParaRPr>
                    </a:p>
                  </a:txBody>
                  <a:tcPr marL="66675" marR="66675">
                    <a:lnL>
                      <a:noFill/>
                    </a:lnL>
                    <a:lnR w="9525" cap="flat" cmpd="sng" algn="ctr">
                      <a:solidFill>
                        <a:srgbClr val="9BBB59"/>
                      </a:solidFill>
                      <a:prstDash val="solid"/>
                      <a:round/>
                      <a:headEnd type="none" w="med" len="med"/>
                      <a:tailEnd type="none" w="med" len="med"/>
                    </a:lnR>
                    <a:lnT>
                      <a:noFill/>
                    </a:lnT>
                    <a:lnB>
                      <a:noFill/>
                    </a:lnB>
                    <a:noFill/>
                  </a:tcPr>
                </a:tc>
                <a:extLst>
                  <a:ext uri="{0D108BD9-81ED-4DB2-BD59-A6C34878D82A}">
                    <a16:rowId xmlns:a16="http://schemas.microsoft.com/office/drawing/2014/main" val="1974824799"/>
                  </a:ext>
                </a:extLst>
              </a:tr>
              <a:tr h="190500">
                <a:tc>
                  <a:txBody>
                    <a:bodyPr/>
                    <a:lstStyle/>
                    <a:p>
                      <a:pPr algn="l" rtl="0" fontAlgn="base">
                        <a:lnSpc>
                          <a:spcPts val="1425"/>
                        </a:lnSpc>
                        <a:buNone/>
                      </a:pPr>
                      <a:r>
                        <a:rPr lang="en-US" sz="1200" b="0" i="0">
                          <a:effectLst/>
                          <a:latin typeface="Ubuntu" panose="020B0504030602030204" pitchFamily="34" charset="0"/>
                        </a:rPr>
                        <a:t>Pencils </a:t>
                      </a:r>
                      <a:endParaRPr lang="en-US" b="0" i="0">
                        <a:effectLst/>
                      </a:endParaRPr>
                    </a:p>
                  </a:txBody>
                  <a:tcPr marL="66675" marR="66675">
                    <a:lnL w="9525" cap="flat" cmpd="sng" algn="ctr">
                      <a:solidFill>
                        <a:srgbClr val="9BBB59"/>
                      </a:solidFill>
                      <a:prstDash val="solid"/>
                      <a:round/>
                      <a:headEnd type="none" w="med" len="med"/>
                      <a:tailEnd type="none" w="med" len="med"/>
                    </a:lnL>
                    <a:lnR>
                      <a:noFill/>
                    </a:lnR>
                    <a:lnT>
                      <a:noFill/>
                    </a:lnT>
                    <a:lnB>
                      <a:noFill/>
                    </a:lnB>
                    <a:noFill/>
                  </a:tcPr>
                </a:tc>
                <a:tc>
                  <a:txBody>
                    <a:bodyPr/>
                    <a:lstStyle/>
                    <a:p>
                      <a:pPr algn="l" rtl="0" fontAlgn="base">
                        <a:lnSpc>
                          <a:spcPts val="1425"/>
                        </a:lnSpc>
                        <a:buNone/>
                      </a:pPr>
                      <a:r>
                        <a:rPr lang="en-US" sz="1200" b="0" i="0">
                          <a:effectLst/>
                          <a:latin typeface="Ubuntu" panose="020B0504030602030204" pitchFamily="34" charset="0"/>
                        </a:rPr>
                        <a:t>2 </a:t>
                      </a:r>
                      <a:endParaRPr lang="en-US" b="0" i="0">
                        <a:effectLst/>
                      </a:endParaRPr>
                    </a:p>
                  </a:txBody>
                  <a:tcPr marL="66675" marR="66675">
                    <a:lnL>
                      <a:noFill/>
                    </a:lnL>
                    <a:lnR w="9525" cap="flat" cmpd="sng" algn="ctr">
                      <a:solidFill>
                        <a:srgbClr val="9BBB59"/>
                      </a:solidFill>
                      <a:prstDash val="solid"/>
                      <a:round/>
                      <a:headEnd type="none" w="med" len="med"/>
                      <a:tailEnd type="none" w="med" len="med"/>
                    </a:lnR>
                    <a:lnT>
                      <a:noFill/>
                    </a:lnT>
                    <a:lnB>
                      <a:noFill/>
                    </a:lnB>
                    <a:noFill/>
                  </a:tcPr>
                </a:tc>
                <a:extLst>
                  <a:ext uri="{0D108BD9-81ED-4DB2-BD59-A6C34878D82A}">
                    <a16:rowId xmlns:a16="http://schemas.microsoft.com/office/drawing/2014/main" val="507705988"/>
                  </a:ext>
                </a:extLst>
              </a:tr>
              <a:tr h="190500">
                <a:tc>
                  <a:txBody>
                    <a:bodyPr/>
                    <a:lstStyle/>
                    <a:p>
                      <a:pPr algn="l" rtl="0" fontAlgn="base">
                        <a:lnSpc>
                          <a:spcPts val="1425"/>
                        </a:lnSpc>
                        <a:buNone/>
                      </a:pPr>
                      <a:r>
                        <a:rPr lang="en-US" sz="1200" b="0" i="0">
                          <a:effectLst/>
                          <a:latin typeface="Ubuntu" panose="020B0504030602030204" pitchFamily="34" charset="0"/>
                        </a:rPr>
                        <a:t>Highlighter </a:t>
                      </a:r>
                      <a:endParaRPr lang="en-US" b="0" i="0">
                        <a:effectLst/>
                      </a:endParaRPr>
                    </a:p>
                  </a:txBody>
                  <a:tcPr marL="66675" marR="66675">
                    <a:lnL w="9525" cap="flat" cmpd="sng" algn="ctr">
                      <a:solidFill>
                        <a:srgbClr val="9BBB59"/>
                      </a:solidFill>
                      <a:prstDash val="solid"/>
                      <a:round/>
                      <a:headEnd type="none" w="med" len="med"/>
                      <a:tailEnd type="none" w="med" len="med"/>
                    </a:lnL>
                    <a:lnR>
                      <a:noFill/>
                    </a:lnR>
                    <a:lnT>
                      <a:noFill/>
                    </a:lnT>
                    <a:lnB>
                      <a:noFill/>
                    </a:lnB>
                    <a:noFill/>
                  </a:tcPr>
                </a:tc>
                <a:tc>
                  <a:txBody>
                    <a:bodyPr/>
                    <a:lstStyle/>
                    <a:p>
                      <a:pPr algn="l" rtl="0" fontAlgn="base">
                        <a:lnSpc>
                          <a:spcPts val="1425"/>
                        </a:lnSpc>
                        <a:buNone/>
                      </a:pPr>
                      <a:r>
                        <a:rPr lang="en-US" sz="1200" b="0" i="0">
                          <a:effectLst/>
                          <a:latin typeface="Ubuntu" panose="020B0504030602030204" pitchFamily="34" charset="0"/>
                        </a:rPr>
                        <a:t>2 colors </a:t>
                      </a:r>
                      <a:endParaRPr lang="en-US" b="0" i="0">
                        <a:effectLst/>
                      </a:endParaRPr>
                    </a:p>
                  </a:txBody>
                  <a:tcPr marL="66675" marR="66675">
                    <a:lnL>
                      <a:noFill/>
                    </a:lnL>
                    <a:lnR w="9525" cap="flat" cmpd="sng" algn="ctr">
                      <a:solidFill>
                        <a:srgbClr val="9BBB59"/>
                      </a:solidFill>
                      <a:prstDash val="solid"/>
                      <a:round/>
                      <a:headEnd type="none" w="med" len="med"/>
                      <a:tailEnd type="none" w="med" len="med"/>
                    </a:lnR>
                    <a:lnT>
                      <a:noFill/>
                    </a:lnT>
                    <a:lnB>
                      <a:noFill/>
                    </a:lnB>
                    <a:noFill/>
                  </a:tcPr>
                </a:tc>
                <a:extLst>
                  <a:ext uri="{0D108BD9-81ED-4DB2-BD59-A6C34878D82A}">
                    <a16:rowId xmlns:a16="http://schemas.microsoft.com/office/drawing/2014/main" val="1677274377"/>
                  </a:ext>
                </a:extLst>
              </a:tr>
              <a:tr h="190500">
                <a:tc>
                  <a:txBody>
                    <a:bodyPr/>
                    <a:lstStyle/>
                    <a:p>
                      <a:pPr algn="l" rtl="0" fontAlgn="base">
                        <a:lnSpc>
                          <a:spcPts val="1425"/>
                        </a:lnSpc>
                        <a:buNone/>
                      </a:pPr>
                      <a:r>
                        <a:rPr lang="en-US" sz="1200" b="0" i="0">
                          <a:effectLst/>
                          <a:latin typeface="Ubuntu" panose="020B0504030602030204" pitchFamily="34" charset="0"/>
                        </a:rPr>
                        <a:t>Scissors </a:t>
                      </a:r>
                      <a:endParaRPr lang="en-US" b="0" i="0">
                        <a:effectLst/>
                      </a:endParaRPr>
                    </a:p>
                  </a:txBody>
                  <a:tcPr marL="66675" marR="66675">
                    <a:lnL w="9525" cap="flat" cmpd="sng" algn="ctr">
                      <a:solidFill>
                        <a:srgbClr val="9BBB59"/>
                      </a:solidFill>
                      <a:prstDash val="solid"/>
                      <a:round/>
                      <a:headEnd type="none" w="med" len="med"/>
                      <a:tailEnd type="none" w="med" len="med"/>
                    </a:lnL>
                    <a:lnR>
                      <a:noFill/>
                    </a:lnR>
                    <a:lnT>
                      <a:noFill/>
                    </a:lnT>
                    <a:lnB w="9525" cap="flat" cmpd="sng" algn="ctr">
                      <a:solidFill>
                        <a:srgbClr val="9BBB59"/>
                      </a:solidFill>
                      <a:prstDash val="solid"/>
                      <a:round/>
                      <a:headEnd type="none" w="med" len="med"/>
                      <a:tailEnd type="none" w="med" len="med"/>
                    </a:lnB>
                    <a:noFill/>
                  </a:tcPr>
                </a:tc>
                <a:tc>
                  <a:txBody>
                    <a:bodyPr/>
                    <a:lstStyle/>
                    <a:p>
                      <a:pPr algn="l" rtl="0" fontAlgn="base">
                        <a:lnSpc>
                          <a:spcPts val="1425"/>
                        </a:lnSpc>
                        <a:buNone/>
                      </a:pPr>
                      <a:r>
                        <a:rPr lang="en-US" sz="1200" b="0" i="0">
                          <a:effectLst/>
                          <a:latin typeface="Ubuntu" panose="020B0504030602030204" pitchFamily="34" charset="0"/>
                        </a:rPr>
                        <a:t>1 pair </a:t>
                      </a:r>
                      <a:endParaRPr lang="en-US" b="0" i="0">
                        <a:effectLst/>
                      </a:endParaRPr>
                    </a:p>
                  </a:txBody>
                  <a:tcPr marL="66675" marR="66675">
                    <a:lnL>
                      <a:noFill/>
                    </a:lnL>
                    <a:lnR w="9525" cap="flat" cmpd="sng" algn="ctr">
                      <a:solidFill>
                        <a:srgbClr val="9BBB59"/>
                      </a:solidFill>
                      <a:prstDash val="solid"/>
                      <a:round/>
                      <a:headEnd type="none" w="med" len="med"/>
                      <a:tailEnd type="none" w="med" len="med"/>
                    </a:lnR>
                    <a:lnT>
                      <a:noFill/>
                    </a:lnT>
                    <a:lnB w="9525" cap="flat" cmpd="sng" algn="ctr">
                      <a:solidFill>
                        <a:srgbClr val="9BBB59"/>
                      </a:solidFill>
                      <a:prstDash val="solid"/>
                      <a:round/>
                      <a:headEnd type="none" w="med" len="med"/>
                      <a:tailEnd type="none" w="med" len="med"/>
                    </a:lnB>
                    <a:noFill/>
                  </a:tcPr>
                </a:tc>
                <a:extLst>
                  <a:ext uri="{0D108BD9-81ED-4DB2-BD59-A6C34878D82A}">
                    <a16:rowId xmlns:a16="http://schemas.microsoft.com/office/drawing/2014/main" val="2737215615"/>
                  </a:ext>
                </a:extLst>
              </a:tr>
            </a:tbl>
          </a:graphicData>
        </a:graphic>
      </p:graphicFrame>
      <p:sp>
        <p:nvSpPr>
          <p:cNvPr id="7" name="TextBox 6">
            <a:extLst>
              <a:ext uri="{FF2B5EF4-FFF2-40B4-BE49-F238E27FC236}">
                <a16:creationId xmlns:a16="http://schemas.microsoft.com/office/drawing/2014/main" id="{EE16FACE-23B2-DDE1-B5DA-8148ABD7D066}"/>
              </a:ext>
            </a:extLst>
          </p:cNvPr>
          <p:cNvSpPr txBox="1"/>
          <p:nvPr/>
        </p:nvSpPr>
        <p:spPr>
          <a:xfrm>
            <a:off x="775608" y="3456214"/>
            <a:ext cx="10797267" cy="12926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Ubuntu"/>
              </a:rPr>
              <a:t> Tables in Word can vary from the extremely simple to the extremely complex. </a:t>
            </a:r>
            <a:r>
              <a:rPr lang="en-US" sz="1200" dirty="0" err="1">
                <a:latin typeface="Ubuntu"/>
              </a:rPr>
              <a:t>calibre</a:t>
            </a:r>
            <a:r>
              <a:rPr lang="en-US" sz="1200" dirty="0">
                <a:latin typeface="Ubuntu"/>
              </a:rPr>
              <a:t> tries to do its best when converting tables. While you may run into trouble with the occasional table, the vast majority of common cases should be converted very well, as demonstrated in this section. Note that for optimum results, when creating tables in Word, you should set their widths using percentages, rather than absolute units.  To the left of this paragraph is a floating two column table with a nice green border and header row.</a:t>
            </a:r>
            <a:r>
              <a:rPr sz="1200" dirty="0">
                <a:latin typeface="Ubuntu"/>
                <a:ea typeface="Ubuntu"/>
                <a:cs typeface="Ubuntu"/>
              </a:rPr>
              <a:t> </a:t>
            </a:r>
            <a:endParaRPr lang="en-US" dirty="0">
              <a:latin typeface="Aptos"/>
            </a:endParaRPr>
          </a:p>
          <a:p>
            <a:r>
              <a:rPr lang="en-US" sz="1200" dirty="0">
                <a:latin typeface="Ubuntu"/>
              </a:rPr>
              <a:t> Now let’s look at a fancier table—one with alternating row colors and partial borders. This table is stretched out to take 100% of the available width.</a:t>
            </a:r>
          </a:p>
          <a:p>
            <a:pPr algn="ctr"/>
            <a:endParaRPr lang="en-US"/>
          </a:p>
        </p:txBody>
      </p:sp>
      <p:graphicFrame>
        <p:nvGraphicFramePr>
          <p:cNvPr id="9" name="Table 8">
            <a:extLst>
              <a:ext uri="{FF2B5EF4-FFF2-40B4-BE49-F238E27FC236}">
                <a16:creationId xmlns:a16="http://schemas.microsoft.com/office/drawing/2014/main" id="{C6ED0413-C6E7-7951-DC23-A5FCA66F837D}"/>
              </a:ext>
            </a:extLst>
          </p:cNvPr>
          <p:cNvGraphicFramePr>
            <a:graphicFrameLocks noGrp="1"/>
          </p:cNvGraphicFramePr>
          <p:nvPr>
            <p:extLst>
              <p:ext uri="{D42A27DB-BD31-4B8C-83A1-F6EECF244321}">
                <p14:modId xmlns:p14="http://schemas.microsoft.com/office/powerpoint/2010/main" val="3610322107"/>
              </p:ext>
            </p:extLst>
          </p:nvPr>
        </p:nvGraphicFramePr>
        <p:xfrm>
          <a:off x="3051401" y="4634684"/>
          <a:ext cx="6048375" cy="1602740"/>
        </p:xfrm>
        <a:graphic>
          <a:graphicData uri="http://schemas.openxmlformats.org/drawingml/2006/table">
            <a:tbl>
              <a:tblPr bandRow="1">
                <a:tableStyleId>{5C22544A-7EE6-4342-B048-85BDC9FD1C3A}</a:tableStyleId>
              </a:tblPr>
              <a:tblGrid>
                <a:gridCol w="990600">
                  <a:extLst>
                    <a:ext uri="{9D8B030D-6E8A-4147-A177-3AD203B41FA5}">
                      <a16:colId xmlns:a16="http://schemas.microsoft.com/office/drawing/2014/main" val="1290662558"/>
                    </a:ext>
                  </a:extLst>
                </a:gridCol>
                <a:gridCol w="1028700">
                  <a:extLst>
                    <a:ext uri="{9D8B030D-6E8A-4147-A177-3AD203B41FA5}">
                      <a16:colId xmlns:a16="http://schemas.microsoft.com/office/drawing/2014/main" val="1653920245"/>
                    </a:ext>
                  </a:extLst>
                </a:gridCol>
                <a:gridCol w="1028700">
                  <a:extLst>
                    <a:ext uri="{9D8B030D-6E8A-4147-A177-3AD203B41FA5}">
                      <a16:colId xmlns:a16="http://schemas.microsoft.com/office/drawing/2014/main" val="1227491738"/>
                    </a:ext>
                  </a:extLst>
                </a:gridCol>
                <a:gridCol w="1028700">
                  <a:extLst>
                    <a:ext uri="{9D8B030D-6E8A-4147-A177-3AD203B41FA5}">
                      <a16:colId xmlns:a16="http://schemas.microsoft.com/office/drawing/2014/main" val="1693600016"/>
                    </a:ext>
                  </a:extLst>
                </a:gridCol>
                <a:gridCol w="1028700">
                  <a:extLst>
                    <a:ext uri="{9D8B030D-6E8A-4147-A177-3AD203B41FA5}">
                      <a16:colId xmlns:a16="http://schemas.microsoft.com/office/drawing/2014/main" val="4241858466"/>
                    </a:ext>
                  </a:extLst>
                </a:gridCol>
                <a:gridCol w="942975">
                  <a:extLst>
                    <a:ext uri="{9D8B030D-6E8A-4147-A177-3AD203B41FA5}">
                      <a16:colId xmlns:a16="http://schemas.microsoft.com/office/drawing/2014/main" val="1190114083"/>
                    </a:ext>
                  </a:extLst>
                </a:gridCol>
              </a:tblGrid>
              <a:tr h="190500">
                <a:tc>
                  <a:txBody>
                    <a:bodyPr/>
                    <a:lstStyle/>
                    <a:p>
                      <a:pPr rtl="0" fontAlgn="base">
                        <a:lnSpc>
                          <a:spcPts val="1275"/>
                        </a:lnSpc>
                        <a:buNone/>
                      </a:pPr>
                      <a:r>
                        <a:rPr lang="en-US" sz="1100">
                          <a:effectLst/>
                          <a:latin typeface="Ubuntu" panose="020B0504030602030204" pitchFamily="34" charset="0"/>
                        </a:rPr>
                        <a:t>City or Town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w="38100" cap="flat" cmpd="sng" algn="ctr">
                      <a:solidFill>
                        <a:srgbClr val="4F81BD"/>
                      </a:solidFill>
                      <a:prstDash val="solid"/>
                      <a:round/>
                      <a:headEnd type="none" w="med" len="med"/>
                      <a:tailEnd type="none" w="med" len="med"/>
                    </a:lnB>
                    <a:solidFill>
                      <a:srgbClr val="FFFFFF"/>
                    </a:solidFill>
                  </a:tcPr>
                </a:tc>
                <a:tc>
                  <a:txBody>
                    <a:bodyPr/>
                    <a:lstStyle/>
                    <a:p>
                      <a:pPr algn="ctr" rtl="0" fontAlgn="base">
                        <a:lnSpc>
                          <a:spcPts val="1275"/>
                        </a:lnSpc>
                        <a:buNone/>
                      </a:pPr>
                      <a:r>
                        <a:rPr lang="en-US" sz="1100">
                          <a:effectLst/>
                          <a:latin typeface="Ubuntu" panose="020B0504030602030204" pitchFamily="34" charset="0"/>
                        </a:rPr>
                        <a:t>Point A </a:t>
                      </a:r>
                      <a:endParaRPr lang="en-US">
                        <a:effectLst/>
                      </a:endParaRPr>
                    </a:p>
                  </a:txBody>
                  <a:tcPr marL="66675" marR="66675">
                    <a:lnL w="9525" cap="flat" cmpd="sng" algn="ctr">
                      <a:solidFill>
                        <a:srgbClr val="4F81BD"/>
                      </a:solidFill>
                      <a:prstDash val="solid"/>
                      <a:round/>
                      <a:headEnd type="none" w="med" len="med"/>
                      <a:tailEnd type="none" w="med" len="med"/>
                    </a:lnL>
                    <a:lnR>
                      <a:noFill/>
                    </a:lnR>
                    <a:lnT>
                      <a:noFill/>
                    </a:lnT>
                    <a:lnB w="38100" cap="flat" cmpd="sng" algn="ctr">
                      <a:solidFill>
                        <a:srgbClr val="4F81BD"/>
                      </a:solidFill>
                      <a:prstDash val="solid"/>
                      <a:round/>
                      <a:headEnd type="none" w="med" len="med"/>
                      <a:tailEnd type="none" w="med" len="med"/>
                    </a:lnB>
                    <a:solidFill>
                      <a:srgbClr val="FFFFFF"/>
                    </a:solidFill>
                  </a:tcPr>
                </a:tc>
                <a:tc>
                  <a:txBody>
                    <a:bodyPr/>
                    <a:lstStyle/>
                    <a:p>
                      <a:pPr algn="ctr" rtl="0" fontAlgn="base">
                        <a:lnSpc>
                          <a:spcPts val="1275"/>
                        </a:lnSpc>
                        <a:buNone/>
                      </a:pPr>
                      <a:r>
                        <a:rPr lang="en-US" sz="1100">
                          <a:effectLst/>
                          <a:latin typeface="Ubuntu" panose="020B0504030602030204" pitchFamily="34" charset="0"/>
                        </a:rPr>
                        <a:t>Point B </a:t>
                      </a:r>
                      <a:endParaRPr lang="en-US">
                        <a:effectLst/>
                      </a:endParaRPr>
                    </a:p>
                  </a:txBody>
                  <a:tcPr marL="66675" marR="66675">
                    <a:lnL>
                      <a:noFill/>
                    </a:lnL>
                    <a:lnR>
                      <a:noFill/>
                    </a:lnR>
                    <a:lnT>
                      <a:noFill/>
                    </a:lnT>
                    <a:lnB w="38100" cap="flat" cmpd="sng" algn="ctr">
                      <a:solidFill>
                        <a:srgbClr val="4F81BD"/>
                      </a:solidFill>
                      <a:prstDash val="solid"/>
                      <a:round/>
                      <a:headEnd type="none" w="med" len="med"/>
                      <a:tailEnd type="none" w="med" len="med"/>
                    </a:lnB>
                    <a:solidFill>
                      <a:srgbClr val="FFFFFF"/>
                    </a:solidFill>
                  </a:tcPr>
                </a:tc>
                <a:tc>
                  <a:txBody>
                    <a:bodyPr/>
                    <a:lstStyle/>
                    <a:p>
                      <a:pPr algn="ctr" rtl="0" fontAlgn="base">
                        <a:lnSpc>
                          <a:spcPts val="1275"/>
                        </a:lnSpc>
                        <a:buNone/>
                      </a:pPr>
                      <a:r>
                        <a:rPr lang="en-US" sz="1100">
                          <a:effectLst/>
                          <a:latin typeface="Ubuntu" panose="020B0504030602030204" pitchFamily="34" charset="0"/>
                        </a:rPr>
                        <a:t>Point C </a:t>
                      </a:r>
                      <a:endParaRPr lang="en-US">
                        <a:effectLst/>
                      </a:endParaRPr>
                    </a:p>
                  </a:txBody>
                  <a:tcPr marL="66675" marR="66675">
                    <a:lnL>
                      <a:noFill/>
                    </a:lnL>
                    <a:lnR>
                      <a:noFill/>
                    </a:lnR>
                    <a:lnT>
                      <a:noFill/>
                    </a:lnT>
                    <a:lnB w="38100" cap="flat" cmpd="sng" algn="ctr">
                      <a:solidFill>
                        <a:srgbClr val="4F81BD"/>
                      </a:solidFill>
                      <a:prstDash val="solid"/>
                      <a:round/>
                      <a:headEnd type="none" w="med" len="med"/>
                      <a:tailEnd type="none" w="med" len="med"/>
                    </a:lnB>
                    <a:solidFill>
                      <a:srgbClr val="FFFFFF"/>
                    </a:solidFill>
                  </a:tcPr>
                </a:tc>
                <a:tc>
                  <a:txBody>
                    <a:bodyPr/>
                    <a:lstStyle/>
                    <a:p>
                      <a:pPr algn="ctr" rtl="0" fontAlgn="base">
                        <a:lnSpc>
                          <a:spcPts val="1275"/>
                        </a:lnSpc>
                        <a:buNone/>
                      </a:pPr>
                      <a:r>
                        <a:rPr lang="en-US" sz="1100">
                          <a:effectLst/>
                          <a:latin typeface="Ubuntu" panose="020B0504030602030204" pitchFamily="34" charset="0"/>
                        </a:rPr>
                        <a:t>Point D </a:t>
                      </a:r>
                      <a:endParaRPr lang="en-US">
                        <a:effectLst/>
                      </a:endParaRPr>
                    </a:p>
                  </a:txBody>
                  <a:tcPr marL="66675" marR="66675">
                    <a:lnL>
                      <a:noFill/>
                    </a:lnL>
                    <a:lnR>
                      <a:noFill/>
                    </a:lnR>
                    <a:lnT>
                      <a:noFill/>
                    </a:lnT>
                    <a:lnB w="38100" cap="flat" cmpd="sng" algn="ctr">
                      <a:solidFill>
                        <a:srgbClr val="4F81BD"/>
                      </a:solidFill>
                      <a:prstDash val="solid"/>
                      <a:round/>
                      <a:headEnd type="none" w="med" len="med"/>
                      <a:tailEnd type="none" w="med" len="med"/>
                    </a:lnB>
                    <a:solidFill>
                      <a:srgbClr val="FFFFFF"/>
                    </a:solidFill>
                  </a:tcPr>
                </a:tc>
                <a:tc>
                  <a:txBody>
                    <a:bodyPr/>
                    <a:lstStyle/>
                    <a:p>
                      <a:pPr algn="ctr" rtl="0" fontAlgn="base">
                        <a:lnSpc>
                          <a:spcPts val="1275"/>
                        </a:lnSpc>
                        <a:buNone/>
                      </a:pPr>
                      <a:r>
                        <a:rPr lang="en-US" sz="1100">
                          <a:effectLst/>
                          <a:latin typeface="Ubuntu" panose="020B0504030602030204" pitchFamily="34" charset="0"/>
                        </a:rPr>
                        <a:t>Point E </a:t>
                      </a:r>
                      <a:endParaRPr lang="en-US">
                        <a:effectLst/>
                      </a:endParaRPr>
                    </a:p>
                  </a:txBody>
                  <a:tcPr marL="66675" marR="66675">
                    <a:lnL>
                      <a:noFill/>
                    </a:lnL>
                    <a:lnR>
                      <a:noFill/>
                    </a:lnR>
                    <a:lnT>
                      <a:noFill/>
                    </a:lnT>
                    <a:lnB w="38100" cap="flat" cmpd="sng" algn="ctr">
                      <a:solidFill>
                        <a:srgbClr val="4F81BD"/>
                      </a:solidFill>
                      <a:prstDash val="solid"/>
                      <a:round/>
                      <a:headEnd type="none" w="med" len="med"/>
                      <a:tailEnd type="none" w="med" len="med"/>
                    </a:lnB>
                    <a:solidFill>
                      <a:srgbClr val="FFFFFF"/>
                    </a:solidFill>
                  </a:tcPr>
                </a:tc>
                <a:extLst>
                  <a:ext uri="{0D108BD9-81ED-4DB2-BD59-A6C34878D82A}">
                    <a16:rowId xmlns:a16="http://schemas.microsoft.com/office/drawing/2014/main" val="2065135061"/>
                  </a:ext>
                </a:extLst>
              </a:tr>
              <a:tr h="190500">
                <a:tc>
                  <a:txBody>
                    <a:bodyPr/>
                    <a:lstStyle/>
                    <a:p>
                      <a:pPr rtl="0" fontAlgn="base">
                        <a:lnSpc>
                          <a:spcPts val="1425"/>
                        </a:lnSpc>
                        <a:buNone/>
                      </a:pPr>
                      <a:r>
                        <a:rPr lang="en-US" sz="1200">
                          <a:effectLst/>
                          <a:latin typeface="Ubuntu" panose="020B0504030602030204" pitchFamily="34" charset="0"/>
                        </a:rPr>
                        <a:t>Point A </a:t>
                      </a:r>
                      <a:endParaRPr lang="en-US">
                        <a:effectLst/>
                      </a:endParaRPr>
                    </a:p>
                  </a:txBody>
                  <a:tcPr marL="66675" marR="66675">
                    <a:lnL>
                      <a:noFill/>
                    </a:lnL>
                    <a:lnR w="9525" cap="flat" cmpd="sng" algn="ctr">
                      <a:solidFill>
                        <a:srgbClr val="4F81BD"/>
                      </a:solidFill>
                      <a:prstDash val="solid"/>
                      <a:round/>
                      <a:headEnd type="none" w="med" len="med"/>
                      <a:tailEnd type="none" w="med" len="med"/>
                    </a:lnR>
                    <a:lnT w="38100" cap="flat" cmpd="sng" algn="ctr">
                      <a:solidFill>
                        <a:srgbClr val="4F81BD"/>
                      </a:solidFill>
                      <a:prstDash val="solid"/>
                      <a:round/>
                      <a:headEnd type="none" w="med" len="med"/>
                      <a:tailEnd type="none" w="med" len="med"/>
                    </a:lnT>
                    <a:lnB>
                      <a:noFill/>
                    </a:lnB>
                    <a:solidFill>
                      <a:srgbClr val="FFFFFF"/>
                    </a:solidFill>
                  </a:tcPr>
                </a:tc>
                <a:tc>
                  <a:txBody>
                    <a:bodyPr/>
                    <a:lstStyle/>
                    <a:p>
                      <a:pPr algn="ctr" rtl="0" fontAlgn="base">
                        <a:lnSpc>
                          <a:spcPts val="1425"/>
                        </a:lnSpc>
                        <a:buNone/>
                      </a:pPr>
                      <a:r>
                        <a:rPr lang="en-US" sz="1200">
                          <a:effectLst/>
                          <a:latin typeface="Ubuntu" panose="020B0504030602030204" pitchFamily="34" charset="0"/>
                        </a:rPr>
                        <a:t>— </a:t>
                      </a:r>
                      <a:endParaRPr lang="en-US">
                        <a:effectLst/>
                      </a:endParaRPr>
                    </a:p>
                  </a:txBody>
                  <a:tcPr marL="66675" marR="66675">
                    <a:lnL w="9525" cap="flat" cmpd="sng" algn="ctr">
                      <a:solidFill>
                        <a:srgbClr val="4F81BD"/>
                      </a:solidFill>
                      <a:prstDash val="solid"/>
                      <a:round/>
                      <a:headEnd type="none" w="med" len="med"/>
                      <a:tailEnd type="none" w="med" len="med"/>
                    </a:lnL>
                    <a:lnR>
                      <a:noFill/>
                    </a:lnR>
                    <a:lnT w="38100" cap="flat" cmpd="sng" algn="ctr">
                      <a:solidFill>
                        <a:srgbClr val="4F81BD"/>
                      </a:solidFill>
                      <a:prstDash val="solid"/>
                      <a:round/>
                      <a:headEnd type="none" w="med" len="med"/>
                      <a:tailEnd type="none" w="med" len="med"/>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w="38100" cap="flat" cmpd="sng" algn="ctr">
                      <a:solidFill>
                        <a:srgbClr val="4F81BD"/>
                      </a:solidFill>
                      <a:prstDash val="solid"/>
                      <a:round/>
                      <a:headEnd type="none" w="med" len="med"/>
                      <a:tailEnd type="none" w="med" len="med"/>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w="38100" cap="flat" cmpd="sng" algn="ctr">
                      <a:solidFill>
                        <a:srgbClr val="4F81BD"/>
                      </a:solidFill>
                      <a:prstDash val="solid"/>
                      <a:round/>
                      <a:headEnd type="none" w="med" len="med"/>
                      <a:tailEnd type="none" w="med" len="med"/>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w="38100" cap="flat" cmpd="sng" algn="ctr">
                      <a:solidFill>
                        <a:srgbClr val="4F81BD"/>
                      </a:solidFill>
                      <a:prstDash val="solid"/>
                      <a:round/>
                      <a:headEnd type="none" w="med" len="med"/>
                      <a:tailEnd type="none" w="med" len="med"/>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w="9525" cap="flat" cmpd="sng" algn="ctr">
                      <a:solidFill>
                        <a:srgbClr val="4F81BD"/>
                      </a:solidFill>
                      <a:prstDash val="solid"/>
                      <a:round/>
                      <a:headEnd type="none" w="med" len="med"/>
                      <a:tailEnd type="none" w="med" len="med"/>
                    </a:lnR>
                    <a:lnT w="38100" cap="flat" cmpd="sng" algn="ctr">
                      <a:solidFill>
                        <a:srgbClr val="4F81BD"/>
                      </a:solidFill>
                      <a:prstDash val="solid"/>
                      <a:round/>
                      <a:headEnd type="none" w="med" len="med"/>
                      <a:tailEnd type="none" w="med" len="med"/>
                    </a:lnT>
                    <a:lnB>
                      <a:noFill/>
                    </a:lnB>
                    <a:solidFill>
                      <a:srgbClr val="D3DFEE"/>
                    </a:solidFill>
                  </a:tcPr>
                </a:tc>
                <a:extLst>
                  <a:ext uri="{0D108BD9-81ED-4DB2-BD59-A6C34878D82A}">
                    <a16:rowId xmlns:a16="http://schemas.microsoft.com/office/drawing/2014/main" val="1940011544"/>
                  </a:ext>
                </a:extLst>
              </a:tr>
              <a:tr h="190500">
                <a:tc>
                  <a:txBody>
                    <a:bodyPr/>
                    <a:lstStyle/>
                    <a:p>
                      <a:pPr rtl="0" fontAlgn="base">
                        <a:lnSpc>
                          <a:spcPts val="1425"/>
                        </a:lnSpc>
                        <a:buNone/>
                      </a:pPr>
                      <a:r>
                        <a:rPr lang="en-US" sz="1200">
                          <a:effectLst/>
                          <a:latin typeface="Ubuntu" panose="020B0504030602030204" pitchFamily="34" charset="0"/>
                        </a:rPr>
                        <a:t>Point B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FFFFFF"/>
                    </a:solidFill>
                  </a:tcPr>
                </a:tc>
                <a:tc>
                  <a:txBody>
                    <a:bodyPr/>
                    <a:lstStyle/>
                    <a:p>
                      <a:pPr algn="ctr" rtl="0" fontAlgn="base">
                        <a:lnSpc>
                          <a:spcPts val="1425"/>
                        </a:lnSpc>
                        <a:buNone/>
                      </a:pPr>
                      <a:r>
                        <a:rPr lang="en-US" sz="1200">
                          <a:effectLst/>
                          <a:latin typeface="Ubuntu" panose="020B0504030602030204" pitchFamily="34" charset="0"/>
                        </a:rPr>
                        <a:t>87 </a:t>
                      </a:r>
                      <a:endParaRPr lang="en-US">
                        <a:effectLst/>
                      </a:endParaRPr>
                    </a:p>
                  </a:txBody>
                  <a:tcPr marL="66675" marR="66675">
                    <a:lnL w="9525" cap="flat" cmpd="sng" algn="ctr">
                      <a:solidFill>
                        <a:srgbClr val="4F81BD"/>
                      </a:solidFill>
                      <a:prstDash val="solid"/>
                      <a:round/>
                      <a:headEnd type="none" w="med" len="med"/>
                      <a:tailEnd type="none" w="med" len="med"/>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endParaRPr lang="en-US">
                        <a:effectLst/>
                      </a:endParaRP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w="9525" cap="flat" cmpd="sng" algn="ctr">
                      <a:solidFill>
                        <a:srgbClr val="4F81BD"/>
                      </a:solidFill>
                      <a:prstDash val="solid"/>
                      <a:round/>
                      <a:headEnd type="none" w="med" len="med"/>
                      <a:tailEnd type="none" w="med" len="med"/>
                    </a:lnR>
                    <a:lnT>
                      <a:noFill/>
                    </a:lnT>
                    <a:lnB>
                      <a:noFill/>
                    </a:lnB>
                    <a:noFill/>
                  </a:tcPr>
                </a:tc>
                <a:extLst>
                  <a:ext uri="{0D108BD9-81ED-4DB2-BD59-A6C34878D82A}">
                    <a16:rowId xmlns:a16="http://schemas.microsoft.com/office/drawing/2014/main" val="3660663050"/>
                  </a:ext>
                </a:extLst>
              </a:tr>
              <a:tr h="190500">
                <a:tc>
                  <a:txBody>
                    <a:bodyPr/>
                    <a:lstStyle/>
                    <a:p>
                      <a:pPr rtl="0" fontAlgn="base">
                        <a:lnSpc>
                          <a:spcPts val="1425"/>
                        </a:lnSpc>
                        <a:buNone/>
                      </a:pPr>
                      <a:r>
                        <a:rPr lang="en-US" sz="1200">
                          <a:effectLst/>
                          <a:latin typeface="Ubuntu" panose="020B0504030602030204" pitchFamily="34" charset="0"/>
                        </a:rPr>
                        <a:t>Point C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FFFFFF"/>
                    </a:solidFill>
                  </a:tcPr>
                </a:tc>
                <a:tc>
                  <a:txBody>
                    <a:bodyPr/>
                    <a:lstStyle/>
                    <a:p>
                      <a:pPr algn="ctr" rtl="0" fontAlgn="base">
                        <a:lnSpc>
                          <a:spcPts val="1425"/>
                        </a:lnSpc>
                        <a:buNone/>
                      </a:pPr>
                      <a:r>
                        <a:rPr lang="en-US" sz="1200">
                          <a:effectLst/>
                          <a:latin typeface="Ubuntu" panose="020B0504030602030204" pitchFamily="34" charset="0"/>
                        </a:rPr>
                        <a:t>64 </a:t>
                      </a:r>
                      <a:endParaRPr lang="en-US">
                        <a:effectLst/>
                      </a:endParaRPr>
                    </a:p>
                  </a:txBody>
                  <a:tcPr marL="66675" marR="66675">
                    <a:lnL w="9525" cap="flat" cmpd="sng" algn="ctr">
                      <a:solidFill>
                        <a:srgbClr val="4F81BD"/>
                      </a:solidFill>
                      <a:prstDash val="solid"/>
                      <a:round/>
                      <a:headEnd type="none" w="med" len="med"/>
                      <a:tailEnd type="none" w="med" len="med"/>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56 </a:t>
                      </a:r>
                      <a:endParaRPr lang="en-US">
                        <a:effectLst/>
                      </a:endParaRP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endParaRPr lang="en-US">
                        <a:effectLst/>
                      </a:endParaRP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D3DFEE"/>
                    </a:solidFill>
                  </a:tcPr>
                </a:tc>
                <a:extLst>
                  <a:ext uri="{0D108BD9-81ED-4DB2-BD59-A6C34878D82A}">
                    <a16:rowId xmlns:a16="http://schemas.microsoft.com/office/drawing/2014/main" val="1667620310"/>
                  </a:ext>
                </a:extLst>
              </a:tr>
              <a:tr h="190500">
                <a:tc>
                  <a:txBody>
                    <a:bodyPr/>
                    <a:lstStyle/>
                    <a:p>
                      <a:pPr rtl="0" fontAlgn="base">
                        <a:lnSpc>
                          <a:spcPts val="1425"/>
                        </a:lnSpc>
                        <a:buNone/>
                      </a:pPr>
                      <a:r>
                        <a:rPr lang="en-US" sz="1200">
                          <a:effectLst/>
                          <a:latin typeface="Ubuntu" panose="020B0504030602030204" pitchFamily="34" charset="0"/>
                        </a:rPr>
                        <a:t>Point D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FFFFFF"/>
                    </a:solidFill>
                  </a:tcPr>
                </a:tc>
                <a:tc>
                  <a:txBody>
                    <a:bodyPr/>
                    <a:lstStyle/>
                    <a:p>
                      <a:pPr algn="ctr" rtl="0" fontAlgn="base">
                        <a:lnSpc>
                          <a:spcPts val="1425"/>
                        </a:lnSpc>
                        <a:buNone/>
                      </a:pPr>
                      <a:r>
                        <a:rPr lang="en-US" sz="1200">
                          <a:effectLst/>
                          <a:latin typeface="Ubuntu" panose="020B0504030602030204" pitchFamily="34" charset="0"/>
                        </a:rPr>
                        <a:t>37 </a:t>
                      </a:r>
                      <a:endParaRPr lang="en-US">
                        <a:effectLst/>
                      </a:endParaRPr>
                    </a:p>
                  </a:txBody>
                  <a:tcPr marL="66675" marR="66675">
                    <a:lnL w="9525" cap="flat" cmpd="sng" algn="ctr">
                      <a:solidFill>
                        <a:srgbClr val="4F81BD"/>
                      </a:solidFill>
                      <a:prstDash val="solid"/>
                      <a:round/>
                      <a:headEnd type="none" w="med" len="med"/>
                      <a:tailEnd type="none" w="med" len="med"/>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32 </a:t>
                      </a:r>
                      <a:endParaRPr lang="en-US">
                        <a:effectLst/>
                      </a:endParaRP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91 </a:t>
                      </a:r>
                      <a:endParaRPr lang="en-US">
                        <a:effectLst/>
                      </a:endParaRP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endParaRPr lang="en-US">
                        <a:effectLst/>
                      </a:endParaRPr>
                    </a:p>
                  </a:txBody>
                  <a:tcPr marL="66675" marR="66675">
                    <a:lnL>
                      <a:noFill/>
                    </a:lnL>
                    <a:lnR>
                      <a:noFill/>
                    </a:lnR>
                    <a:lnT>
                      <a:noFill/>
                    </a:lnT>
                    <a:lnB>
                      <a:noFill/>
                    </a:lnB>
                    <a:noFill/>
                  </a:tcPr>
                </a:tc>
                <a:tc>
                  <a:txBody>
                    <a:bodyPr/>
                    <a:lstStyle/>
                    <a:p>
                      <a:pPr algn="ctr" rtl="0" fontAlgn="base">
                        <a:lnSpc>
                          <a:spcPts val="1425"/>
                        </a:lnSpc>
                        <a:buNone/>
                      </a:pPr>
                      <a:r>
                        <a:rPr lang="en-US" sz="1200">
                          <a:effectLst/>
                          <a:latin typeface="Ubuntu" panose="020B0504030602030204" pitchFamily="34" charset="0"/>
                        </a:rPr>
                        <a:t> </a:t>
                      </a:r>
                    </a:p>
                  </a:txBody>
                  <a:tcPr marL="66675" marR="66675">
                    <a:lnL>
                      <a:noFill/>
                    </a:lnL>
                    <a:lnR w="9525" cap="flat" cmpd="sng" algn="ctr">
                      <a:solidFill>
                        <a:srgbClr val="4F81BD"/>
                      </a:solidFill>
                      <a:prstDash val="solid"/>
                      <a:round/>
                      <a:headEnd type="none" w="med" len="med"/>
                      <a:tailEnd type="none" w="med" len="med"/>
                    </a:lnR>
                    <a:lnT>
                      <a:noFill/>
                    </a:lnT>
                    <a:lnB>
                      <a:noFill/>
                    </a:lnB>
                    <a:noFill/>
                  </a:tcPr>
                </a:tc>
                <a:extLst>
                  <a:ext uri="{0D108BD9-81ED-4DB2-BD59-A6C34878D82A}">
                    <a16:rowId xmlns:a16="http://schemas.microsoft.com/office/drawing/2014/main" val="537918853"/>
                  </a:ext>
                </a:extLst>
              </a:tr>
              <a:tr h="190500">
                <a:tc>
                  <a:txBody>
                    <a:bodyPr/>
                    <a:lstStyle/>
                    <a:p>
                      <a:pPr rtl="0" fontAlgn="base">
                        <a:lnSpc>
                          <a:spcPts val="1425"/>
                        </a:lnSpc>
                        <a:buNone/>
                      </a:pPr>
                      <a:r>
                        <a:rPr lang="en-US" sz="1200">
                          <a:effectLst/>
                          <a:latin typeface="Ubuntu" panose="020B0504030602030204" pitchFamily="34" charset="0"/>
                        </a:rPr>
                        <a:t>Point E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FFFFFF"/>
                    </a:solidFill>
                  </a:tcPr>
                </a:tc>
                <a:tc>
                  <a:txBody>
                    <a:bodyPr/>
                    <a:lstStyle/>
                    <a:p>
                      <a:pPr algn="ctr" rtl="0" fontAlgn="base">
                        <a:lnSpc>
                          <a:spcPts val="1425"/>
                        </a:lnSpc>
                        <a:buNone/>
                      </a:pPr>
                      <a:r>
                        <a:rPr lang="en-US" sz="1200">
                          <a:effectLst/>
                          <a:latin typeface="Ubuntu" panose="020B0504030602030204" pitchFamily="34" charset="0"/>
                        </a:rPr>
                        <a:t>93 </a:t>
                      </a:r>
                      <a:endParaRPr lang="en-US">
                        <a:effectLst/>
                      </a:endParaRPr>
                    </a:p>
                  </a:txBody>
                  <a:tcPr marL="66675" marR="66675">
                    <a:lnL w="9525" cap="flat" cmpd="sng" algn="ctr">
                      <a:solidFill>
                        <a:srgbClr val="4F81BD"/>
                      </a:solidFill>
                      <a:prstDash val="solid"/>
                      <a:round/>
                      <a:headEnd type="none" w="med" len="med"/>
                      <a:tailEnd type="none" w="med" len="med"/>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35 </a:t>
                      </a:r>
                      <a:endParaRPr lang="en-US">
                        <a:effectLst/>
                      </a:endParaRP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54 </a:t>
                      </a:r>
                      <a:endParaRPr lang="en-US">
                        <a:effectLst/>
                      </a:endParaRP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43 </a:t>
                      </a:r>
                      <a:endParaRPr lang="en-US">
                        <a:effectLst/>
                      </a:endParaRPr>
                    </a:p>
                  </a:txBody>
                  <a:tcPr marL="66675" marR="66675">
                    <a:lnL>
                      <a:noFill/>
                    </a:lnL>
                    <a:lnR>
                      <a:noFill/>
                    </a:lnR>
                    <a:lnT>
                      <a:noFill/>
                    </a:lnT>
                    <a:lnB>
                      <a:noFill/>
                    </a:lnB>
                    <a:solidFill>
                      <a:srgbClr val="D3DFEE"/>
                    </a:solidFill>
                  </a:tcPr>
                </a:tc>
                <a:tc>
                  <a:txBody>
                    <a:bodyPr/>
                    <a:lstStyle/>
                    <a:p>
                      <a:pPr algn="ctr" rtl="0" fontAlgn="base">
                        <a:lnSpc>
                          <a:spcPts val="1425"/>
                        </a:lnSpc>
                        <a:buNone/>
                      </a:pPr>
                      <a:r>
                        <a:rPr lang="en-US" sz="1200">
                          <a:effectLst/>
                          <a:latin typeface="Ubuntu" panose="020B0504030602030204" pitchFamily="34" charset="0"/>
                        </a:rPr>
                        <a:t>— </a:t>
                      </a:r>
                      <a:endParaRPr lang="en-US">
                        <a:effectLst/>
                      </a:endParaRPr>
                    </a:p>
                  </a:txBody>
                  <a:tcPr marL="66675" marR="66675">
                    <a:lnL>
                      <a:noFill/>
                    </a:lnL>
                    <a:lnR w="9525" cap="flat" cmpd="sng" algn="ctr">
                      <a:solidFill>
                        <a:srgbClr val="4F81BD"/>
                      </a:solidFill>
                      <a:prstDash val="solid"/>
                      <a:round/>
                      <a:headEnd type="none" w="med" len="med"/>
                      <a:tailEnd type="none" w="med" len="med"/>
                    </a:lnR>
                    <a:lnT>
                      <a:noFill/>
                    </a:lnT>
                    <a:lnB>
                      <a:noFill/>
                    </a:lnB>
                    <a:solidFill>
                      <a:srgbClr val="D3DFEE"/>
                    </a:solidFill>
                  </a:tcPr>
                </a:tc>
                <a:extLst>
                  <a:ext uri="{0D108BD9-81ED-4DB2-BD59-A6C34878D82A}">
                    <a16:rowId xmlns:a16="http://schemas.microsoft.com/office/drawing/2014/main" val="3456994475"/>
                  </a:ext>
                </a:extLst>
              </a:tr>
            </a:tbl>
          </a:graphicData>
        </a:graphic>
      </p:graphicFrame>
    </p:spTree>
    <p:extLst>
      <p:ext uri="{BB962C8B-B14F-4D97-AF65-F5344CB8AC3E}">
        <p14:creationId xmlns:p14="http://schemas.microsoft.com/office/powerpoint/2010/main" val="1675051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2967DB-1502-6EBE-84B3-5193E8A271AB}"/>
              </a:ext>
            </a:extLst>
          </p:cNvPr>
          <p:cNvSpPr>
            <a:spLocks noGrp="1"/>
          </p:cNvSpPr>
          <p:nvPr>
            <p:ph idx="1"/>
          </p:nvPr>
        </p:nvSpPr>
        <p:spPr>
          <a:xfrm>
            <a:off x="776968" y="478518"/>
            <a:ext cx="10515600" cy="323624"/>
          </a:xfrm>
        </p:spPr>
        <p:txBody>
          <a:bodyPr vert="horz" lIns="91440" tIns="45720" rIns="91440" bIns="45720" rtlCol="0" anchor="t">
            <a:normAutofit/>
          </a:bodyPr>
          <a:lstStyle/>
          <a:p>
            <a:pPr marL="0" indent="0">
              <a:buNone/>
            </a:pPr>
            <a:r>
              <a:rPr lang="en-US" sz="1200" dirty="0">
                <a:latin typeface="Ubuntu"/>
              </a:rPr>
              <a:t>Next, we see a table with special formatting in various locations. Notice how the formatting for the header row and sub header rows is preserved.</a:t>
            </a:r>
          </a:p>
        </p:txBody>
      </p:sp>
      <p:graphicFrame>
        <p:nvGraphicFramePr>
          <p:cNvPr id="5" name="Table 4">
            <a:extLst>
              <a:ext uri="{FF2B5EF4-FFF2-40B4-BE49-F238E27FC236}">
                <a16:creationId xmlns:a16="http://schemas.microsoft.com/office/drawing/2014/main" id="{E101D9F5-E3EF-C701-1498-61791F38C695}"/>
              </a:ext>
            </a:extLst>
          </p:cNvPr>
          <p:cNvGraphicFramePr>
            <a:graphicFrameLocks noGrp="1"/>
          </p:cNvGraphicFramePr>
          <p:nvPr>
            <p:extLst>
              <p:ext uri="{D42A27DB-BD31-4B8C-83A1-F6EECF244321}">
                <p14:modId xmlns:p14="http://schemas.microsoft.com/office/powerpoint/2010/main" val="2431832756"/>
              </p:ext>
            </p:extLst>
          </p:nvPr>
        </p:nvGraphicFramePr>
        <p:xfrm>
          <a:off x="898071" y="918482"/>
          <a:ext cx="9936040" cy="2153920"/>
        </p:xfrm>
        <a:graphic>
          <a:graphicData uri="http://schemas.openxmlformats.org/drawingml/2006/table">
            <a:tbl>
              <a:tblPr bandRow="1">
                <a:tableStyleId>{5C22544A-7EE6-4342-B048-85BDC9FD1C3A}</a:tableStyleId>
              </a:tblPr>
              <a:tblGrid>
                <a:gridCol w="2484010">
                  <a:extLst>
                    <a:ext uri="{9D8B030D-6E8A-4147-A177-3AD203B41FA5}">
                      <a16:colId xmlns:a16="http://schemas.microsoft.com/office/drawing/2014/main" val="3876082903"/>
                    </a:ext>
                  </a:extLst>
                </a:gridCol>
                <a:gridCol w="2484010">
                  <a:extLst>
                    <a:ext uri="{9D8B030D-6E8A-4147-A177-3AD203B41FA5}">
                      <a16:colId xmlns:a16="http://schemas.microsoft.com/office/drawing/2014/main" val="3531560792"/>
                    </a:ext>
                  </a:extLst>
                </a:gridCol>
                <a:gridCol w="2484010">
                  <a:extLst>
                    <a:ext uri="{9D8B030D-6E8A-4147-A177-3AD203B41FA5}">
                      <a16:colId xmlns:a16="http://schemas.microsoft.com/office/drawing/2014/main" val="1356783485"/>
                    </a:ext>
                  </a:extLst>
                </a:gridCol>
                <a:gridCol w="2484010">
                  <a:extLst>
                    <a:ext uri="{9D8B030D-6E8A-4147-A177-3AD203B41FA5}">
                      <a16:colId xmlns:a16="http://schemas.microsoft.com/office/drawing/2014/main" val="3969164155"/>
                    </a:ext>
                  </a:extLst>
                </a:gridCol>
              </a:tblGrid>
              <a:tr h="234752">
                <a:tc>
                  <a:txBody>
                    <a:bodyPr/>
                    <a:lstStyle/>
                    <a:p>
                      <a:pPr rtl="0" fontAlgn="base">
                        <a:lnSpc>
                          <a:spcPts val="1425"/>
                        </a:lnSpc>
                        <a:buNone/>
                      </a:pPr>
                      <a:r>
                        <a:rPr lang="en-US" sz="1200" b="1">
                          <a:solidFill>
                            <a:srgbClr val="FFFFFF"/>
                          </a:solidFill>
                          <a:effectLst/>
                          <a:latin typeface="Ubuntu" panose="020B0504030602030204" pitchFamily="34" charset="0"/>
                        </a:rPr>
                        <a:t>College </a:t>
                      </a:r>
                      <a:endParaRPr lang="en-US" b="1">
                        <a:solidFill>
                          <a:srgbClr val="FFFFFF"/>
                        </a:solidFill>
                        <a:effectLst/>
                      </a:endParaRPr>
                    </a:p>
                  </a:txBody>
                  <a:tcPr marL="66675" marR="66675">
                    <a:lnL>
                      <a:noFill/>
                    </a:lnL>
                    <a:lnR>
                      <a:noFill/>
                    </a:lnR>
                    <a:lnT w="28575" cap="flat" cmpd="sng" algn="ctr">
                      <a:solidFill>
                        <a:srgbClr val="9014B0"/>
                      </a:solidFill>
                      <a:prstDash val="solid"/>
                      <a:round/>
                      <a:headEnd type="none" w="med" len="med"/>
                      <a:tailEnd type="none" w="med" len="med"/>
                    </a:lnT>
                    <a:lnB w="28575" cap="flat" cmpd="sng" algn="ctr">
                      <a:solidFill>
                        <a:srgbClr val="9014B0"/>
                      </a:solidFill>
                      <a:prstDash val="solid"/>
                      <a:round/>
                      <a:headEnd type="none" w="med" len="med"/>
                      <a:tailEnd type="none" w="med" len="med"/>
                    </a:lnB>
                    <a:solidFill>
                      <a:srgbClr val="4BACC6"/>
                    </a:solidFill>
                  </a:tcPr>
                </a:tc>
                <a:tc>
                  <a:txBody>
                    <a:bodyPr/>
                    <a:lstStyle/>
                    <a:p>
                      <a:pPr rtl="0" fontAlgn="base">
                        <a:lnSpc>
                          <a:spcPts val="1425"/>
                        </a:lnSpc>
                        <a:buNone/>
                      </a:pPr>
                      <a:r>
                        <a:rPr lang="en-US" sz="1200" b="1">
                          <a:solidFill>
                            <a:srgbClr val="FFFFFF"/>
                          </a:solidFill>
                          <a:effectLst/>
                          <a:latin typeface="Ubuntu" panose="020B0504030602030204" pitchFamily="34" charset="0"/>
                        </a:rPr>
                        <a:t>New students </a:t>
                      </a:r>
                      <a:endParaRPr lang="en-US" b="1">
                        <a:solidFill>
                          <a:srgbClr val="FFFFFF"/>
                        </a:solidFill>
                        <a:effectLst/>
                      </a:endParaRPr>
                    </a:p>
                  </a:txBody>
                  <a:tcPr marL="66675" marR="66675">
                    <a:lnL>
                      <a:noFill/>
                    </a:lnL>
                    <a:lnR>
                      <a:noFill/>
                    </a:lnR>
                    <a:lnT w="28575" cap="flat" cmpd="sng" algn="ctr">
                      <a:solidFill>
                        <a:srgbClr val="7013B0"/>
                      </a:solidFill>
                      <a:prstDash val="solid"/>
                      <a:round/>
                      <a:headEnd type="none" w="med" len="med"/>
                      <a:tailEnd type="none" w="med" len="med"/>
                    </a:lnT>
                    <a:lnB w="28575" cap="flat" cmpd="sng" algn="ctr">
                      <a:solidFill>
                        <a:srgbClr val="7013B0"/>
                      </a:solidFill>
                      <a:prstDash val="solid"/>
                      <a:round/>
                      <a:headEnd type="none" w="med" len="med"/>
                      <a:tailEnd type="none" w="med" len="med"/>
                    </a:lnB>
                    <a:solidFill>
                      <a:srgbClr val="4BACC6"/>
                    </a:solidFill>
                  </a:tcPr>
                </a:tc>
                <a:tc>
                  <a:txBody>
                    <a:bodyPr/>
                    <a:lstStyle/>
                    <a:p>
                      <a:pPr rtl="0" fontAlgn="base">
                        <a:lnSpc>
                          <a:spcPts val="1425"/>
                        </a:lnSpc>
                        <a:buNone/>
                      </a:pPr>
                      <a:r>
                        <a:rPr lang="en-US" sz="1200" b="1">
                          <a:solidFill>
                            <a:srgbClr val="FFFFFF"/>
                          </a:solidFill>
                          <a:effectLst/>
                          <a:latin typeface="Ubuntu" panose="020B0504030602030204" pitchFamily="34" charset="0"/>
                        </a:rPr>
                        <a:t>Graduating students </a:t>
                      </a:r>
                      <a:endParaRPr lang="en-US" b="1">
                        <a:solidFill>
                          <a:srgbClr val="FFFFFF"/>
                        </a:solidFill>
                        <a:effectLst/>
                      </a:endParaRPr>
                    </a:p>
                  </a:txBody>
                  <a:tcPr marL="66675" marR="66675">
                    <a:lnL>
                      <a:noFill/>
                    </a:lnL>
                    <a:lnR>
                      <a:noFill/>
                    </a:lnR>
                    <a:lnT w="28575" cap="flat" cmpd="sng" algn="ctr">
                      <a:solidFill>
                        <a:srgbClr val="B016B0"/>
                      </a:solidFill>
                      <a:prstDash val="solid"/>
                      <a:round/>
                      <a:headEnd type="none" w="med" len="med"/>
                      <a:tailEnd type="none" w="med" len="med"/>
                    </a:lnT>
                    <a:lnB w="28575" cap="flat" cmpd="sng" algn="ctr">
                      <a:solidFill>
                        <a:srgbClr val="B016B0"/>
                      </a:solidFill>
                      <a:prstDash val="solid"/>
                      <a:round/>
                      <a:headEnd type="none" w="med" len="med"/>
                      <a:tailEnd type="none" w="med" len="med"/>
                    </a:lnB>
                    <a:solidFill>
                      <a:srgbClr val="4BACC6"/>
                    </a:solidFill>
                  </a:tcPr>
                </a:tc>
                <a:tc>
                  <a:txBody>
                    <a:bodyPr/>
                    <a:lstStyle/>
                    <a:p>
                      <a:pPr rtl="0" fontAlgn="base">
                        <a:lnSpc>
                          <a:spcPts val="1425"/>
                        </a:lnSpc>
                        <a:buNone/>
                      </a:pPr>
                      <a:r>
                        <a:rPr lang="en-US" sz="1200" b="1">
                          <a:solidFill>
                            <a:srgbClr val="FFFFFF"/>
                          </a:solidFill>
                          <a:effectLst/>
                          <a:latin typeface="Ubuntu" panose="020B0504030602030204" pitchFamily="34" charset="0"/>
                        </a:rPr>
                        <a:t>Change </a:t>
                      </a:r>
                      <a:endParaRPr lang="en-US" b="1">
                        <a:solidFill>
                          <a:srgbClr val="FFFFFF"/>
                        </a:solidFill>
                        <a:effectLst/>
                      </a:endParaRPr>
                    </a:p>
                  </a:txBody>
                  <a:tcPr marL="66675" marR="66675">
                    <a:lnL>
                      <a:noFill/>
                    </a:lnL>
                    <a:lnR>
                      <a:noFill/>
                    </a:lnR>
                    <a:lnT w="28575" cap="flat" cmpd="sng" algn="ctr">
                      <a:solidFill>
                        <a:srgbClr val="D013B0"/>
                      </a:solidFill>
                      <a:prstDash val="solid"/>
                      <a:round/>
                      <a:headEnd type="none" w="med" len="med"/>
                      <a:tailEnd type="none" w="med" len="med"/>
                    </a:lnT>
                    <a:lnB w="28575" cap="flat" cmpd="sng" algn="ctr">
                      <a:solidFill>
                        <a:srgbClr val="D013B0"/>
                      </a:solidFill>
                      <a:prstDash val="solid"/>
                      <a:round/>
                      <a:headEnd type="none" w="med" len="med"/>
                      <a:tailEnd type="none" w="med" len="med"/>
                    </a:lnB>
                    <a:solidFill>
                      <a:srgbClr val="4BACC6"/>
                    </a:solidFill>
                  </a:tcPr>
                </a:tc>
                <a:extLst>
                  <a:ext uri="{0D108BD9-81ED-4DB2-BD59-A6C34878D82A}">
                    <a16:rowId xmlns:a16="http://schemas.microsoft.com/office/drawing/2014/main" val="2308910158"/>
                  </a:ext>
                </a:extLst>
              </a:tr>
              <a:tr h="234752">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w="28575" cap="flat" cmpd="sng" algn="ctr">
                      <a:solidFill>
                        <a:srgbClr val="9014B0"/>
                      </a:solidFill>
                      <a:prstDash val="solid"/>
                      <a:round/>
                      <a:headEnd type="none" w="med" len="med"/>
                      <a:tailEnd type="none" w="med" len="med"/>
                    </a:lnT>
                    <a:lnB>
                      <a:noFill/>
                    </a:lnB>
                    <a:noFill/>
                  </a:tcPr>
                </a:tc>
                <a:tc>
                  <a:txBody>
                    <a:bodyPr/>
                    <a:lstStyle/>
                    <a:p>
                      <a:pPr rtl="0" fontAlgn="base">
                        <a:lnSpc>
                          <a:spcPts val="1425"/>
                        </a:lnSpc>
                        <a:buNone/>
                      </a:pPr>
                      <a:r>
                        <a:rPr lang="en-US" sz="1200" i="1">
                          <a:solidFill>
                            <a:srgbClr val="808080"/>
                          </a:solidFill>
                          <a:effectLst/>
                          <a:latin typeface="Ubuntu" panose="020B0504030602030204" pitchFamily="34" charset="0"/>
                        </a:rPr>
                        <a:t>Undergraduate</a:t>
                      </a:r>
                      <a:r>
                        <a:rPr lang="en-US" sz="1200">
                          <a:solidFill>
                            <a:srgbClr val="808080"/>
                          </a:solidFill>
                          <a:effectLst/>
                          <a:latin typeface="Ubuntu" panose="020B0504030602030204" pitchFamily="34" charset="0"/>
                        </a:rPr>
                        <a:t> </a:t>
                      </a:r>
                      <a:endParaRPr lang="en-US">
                        <a:effectLst/>
                      </a:endParaRPr>
                    </a:p>
                  </a:txBody>
                  <a:tcPr marL="66675" marR="66675">
                    <a:lnL>
                      <a:noFill/>
                    </a:lnL>
                    <a:lnR>
                      <a:noFill/>
                    </a:lnR>
                    <a:lnT w="28575" cap="flat" cmpd="sng" algn="ctr">
                      <a:solidFill>
                        <a:srgbClr val="7013B0"/>
                      </a:solidFill>
                      <a:prstDash val="solid"/>
                      <a:round/>
                      <a:headEnd type="none" w="med" len="med"/>
                      <a:tailEnd type="none" w="med" len="med"/>
                    </a:lnT>
                    <a:lnB>
                      <a:noFill/>
                    </a:lnB>
                    <a:noFill/>
                  </a:tcPr>
                </a:tc>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w="28575" cap="flat" cmpd="sng" algn="ctr">
                      <a:solidFill>
                        <a:srgbClr val="B016B0"/>
                      </a:solidFill>
                      <a:prstDash val="solid"/>
                      <a:round/>
                      <a:headEnd type="none" w="med" len="med"/>
                      <a:tailEnd type="none" w="med" len="med"/>
                    </a:lnT>
                    <a:lnB>
                      <a:noFill/>
                    </a:lnB>
                    <a:noFill/>
                  </a:tcPr>
                </a:tc>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w="28575" cap="flat" cmpd="sng" algn="ctr">
                      <a:solidFill>
                        <a:srgbClr val="D013B0"/>
                      </a:solidFill>
                      <a:prstDash val="solid"/>
                      <a:round/>
                      <a:headEnd type="none" w="med" len="med"/>
                      <a:tailEnd type="none" w="med" len="med"/>
                    </a:lnT>
                    <a:lnB>
                      <a:noFill/>
                    </a:lnB>
                    <a:noFill/>
                  </a:tcPr>
                </a:tc>
                <a:extLst>
                  <a:ext uri="{0D108BD9-81ED-4DB2-BD59-A6C34878D82A}">
                    <a16:rowId xmlns:a16="http://schemas.microsoft.com/office/drawing/2014/main" val="2139997573"/>
                  </a:ext>
                </a:extLst>
              </a:tr>
              <a:tr h="234752">
                <a:tc>
                  <a:txBody>
                    <a:bodyPr/>
                    <a:lstStyle/>
                    <a:p>
                      <a:pPr rtl="0" fontAlgn="base">
                        <a:lnSpc>
                          <a:spcPts val="1425"/>
                        </a:lnSpc>
                        <a:buNone/>
                      </a:pPr>
                      <a:r>
                        <a:rPr lang="en-US" sz="1200">
                          <a:effectLst/>
                          <a:latin typeface="Ubuntu" panose="020B0504030602030204" pitchFamily="34" charset="0"/>
                        </a:rPr>
                        <a:t>Cedar University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110 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103 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+7 </a:t>
                      </a:r>
                      <a:endParaRPr lang="en-US">
                        <a:effectLst/>
                      </a:endParaRPr>
                    </a:p>
                  </a:txBody>
                  <a:tcPr marL="66675" marR="66675">
                    <a:lnL>
                      <a:noFill/>
                    </a:lnL>
                    <a:lnR>
                      <a:noFill/>
                    </a:lnR>
                    <a:lnT>
                      <a:noFill/>
                    </a:lnT>
                    <a:lnB>
                      <a:noFill/>
                    </a:lnB>
                    <a:noFill/>
                  </a:tcPr>
                </a:tc>
                <a:extLst>
                  <a:ext uri="{0D108BD9-81ED-4DB2-BD59-A6C34878D82A}">
                    <a16:rowId xmlns:a16="http://schemas.microsoft.com/office/drawing/2014/main" val="2625099396"/>
                  </a:ext>
                </a:extLst>
              </a:tr>
              <a:tr h="234752">
                <a:tc>
                  <a:txBody>
                    <a:bodyPr/>
                    <a:lstStyle/>
                    <a:p>
                      <a:pPr rtl="0" fontAlgn="base">
                        <a:lnSpc>
                          <a:spcPts val="1425"/>
                        </a:lnSpc>
                        <a:buNone/>
                      </a:pPr>
                      <a:r>
                        <a:rPr lang="en-US" sz="1200">
                          <a:effectLst/>
                          <a:latin typeface="Ubuntu" panose="020B0504030602030204" pitchFamily="34" charset="0"/>
                        </a:rPr>
                        <a:t>Oak Institute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202 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210 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-8 </a:t>
                      </a:r>
                      <a:endParaRPr lang="en-US">
                        <a:effectLst/>
                      </a:endParaRPr>
                    </a:p>
                  </a:txBody>
                  <a:tcPr marL="66675" marR="66675">
                    <a:lnL>
                      <a:noFill/>
                    </a:lnL>
                    <a:lnR>
                      <a:noFill/>
                    </a:lnR>
                    <a:lnT>
                      <a:noFill/>
                    </a:lnT>
                    <a:lnB>
                      <a:noFill/>
                    </a:lnB>
                    <a:noFill/>
                  </a:tcPr>
                </a:tc>
                <a:extLst>
                  <a:ext uri="{0D108BD9-81ED-4DB2-BD59-A6C34878D82A}">
                    <a16:rowId xmlns:a16="http://schemas.microsoft.com/office/drawing/2014/main" val="1445973736"/>
                  </a:ext>
                </a:extLst>
              </a:tr>
              <a:tr h="234752">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noFill/>
                  </a:tcPr>
                </a:tc>
                <a:tc>
                  <a:txBody>
                    <a:bodyPr/>
                    <a:lstStyle/>
                    <a:p>
                      <a:pPr rtl="0" fontAlgn="base">
                        <a:lnSpc>
                          <a:spcPts val="1425"/>
                        </a:lnSpc>
                        <a:buNone/>
                      </a:pPr>
                      <a:r>
                        <a:rPr lang="en-US" sz="1200" i="1">
                          <a:solidFill>
                            <a:srgbClr val="808080"/>
                          </a:solidFill>
                          <a:effectLst/>
                          <a:latin typeface="Ubuntu" panose="020B0504030602030204" pitchFamily="34" charset="0"/>
                        </a:rPr>
                        <a:t>Graduate</a:t>
                      </a:r>
                      <a:r>
                        <a:rPr lang="en-US" sz="1200">
                          <a:solidFill>
                            <a:srgbClr val="808080"/>
                          </a:solidFill>
                          <a:effectLst/>
                          <a:latin typeface="Ubuntu" panose="020B0504030602030204" pitchFamily="34" charset="0"/>
                        </a:rPr>
                        <a:t> </a:t>
                      </a:r>
                      <a:endParaRPr lang="en-US">
                        <a:effectLst/>
                      </a:endParaRPr>
                    </a:p>
                  </a:txBody>
                  <a:tcPr marL="66675" marR="66675">
                    <a:lnL>
                      <a:noFill/>
                    </a:lnL>
                    <a:lnR>
                      <a:noFill/>
                    </a:lnR>
                    <a:lnT>
                      <a:noFill/>
                    </a:lnT>
                    <a:lnB>
                      <a:noFill/>
                    </a:lnB>
                    <a:noFill/>
                  </a:tcPr>
                </a:tc>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noFill/>
                  </a:tcPr>
                </a:tc>
                <a:tc>
                  <a:txBody>
                    <a:bodyPr/>
                    <a:lstStyle/>
                    <a:p>
                      <a:pPr rtl="0" fontAlgn="base">
                        <a:lnSpc>
                          <a:spcPts val="1425"/>
                        </a:lnSpc>
                        <a:buNone/>
                      </a:pPr>
                      <a:r>
                        <a:rPr lang="en-US" sz="1200">
                          <a:effectLst/>
                          <a:latin typeface="Ubuntu" panose="020B0504030602030204" pitchFamily="34" charset="0"/>
                        </a:rPr>
                        <a:t> </a:t>
                      </a:r>
                    </a:p>
                  </a:txBody>
                  <a:tcPr marL="66675" marR="66675">
                    <a:lnL>
                      <a:noFill/>
                    </a:lnL>
                    <a:lnR>
                      <a:noFill/>
                    </a:lnR>
                    <a:lnT>
                      <a:noFill/>
                    </a:lnT>
                    <a:lnB>
                      <a:noFill/>
                    </a:lnB>
                    <a:noFill/>
                  </a:tcPr>
                </a:tc>
                <a:extLst>
                  <a:ext uri="{0D108BD9-81ED-4DB2-BD59-A6C34878D82A}">
                    <a16:rowId xmlns:a16="http://schemas.microsoft.com/office/drawing/2014/main" val="3984349911"/>
                  </a:ext>
                </a:extLst>
              </a:tr>
              <a:tr h="234752">
                <a:tc>
                  <a:txBody>
                    <a:bodyPr/>
                    <a:lstStyle/>
                    <a:p>
                      <a:pPr rtl="0" fontAlgn="base">
                        <a:lnSpc>
                          <a:spcPts val="1425"/>
                        </a:lnSpc>
                        <a:buNone/>
                      </a:pPr>
                      <a:r>
                        <a:rPr lang="en-US" sz="1200">
                          <a:effectLst/>
                          <a:latin typeface="Ubuntu" panose="020B0504030602030204" pitchFamily="34" charset="0"/>
                        </a:rPr>
                        <a:t>Cedar University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24 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20 </a:t>
                      </a:r>
                      <a:endParaRPr lang="en-US">
                        <a:effectLst/>
                      </a:endParaRPr>
                    </a:p>
                  </a:txBody>
                  <a:tcPr marL="66675" marR="66675">
                    <a:lnL>
                      <a:noFill/>
                    </a:lnL>
                    <a:lnR>
                      <a:noFill/>
                    </a:lnR>
                    <a:lnT>
                      <a:noFill/>
                    </a:lnT>
                    <a:lnB>
                      <a:noFill/>
                    </a:lnB>
                    <a:noFill/>
                  </a:tcPr>
                </a:tc>
                <a:tc>
                  <a:txBody>
                    <a:bodyPr/>
                    <a:lstStyle/>
                    <a:p>
                      <a:pPr rtl="0" fontAlgn="base">
                        <a:lnSpc>
                          <a:spcPts val="1275"/>
                        </a:lnSpc>
                        <a:spcAft>
                          <a:spcPts val="1000"/>
                        </a:spcAft>
                        <a:buNone/>
                      </a:pPr>
                      <a:r>
                        <a:rPr lang="en-US" sz="1100">
                          <a:effectLst/>
                          <a:latin typeface="Ubuntu" panose="020B0504030602030204" pitchFamily="34" charset="0"/>
                        </a:rPr>
                        <a:t>+4 </a:t>
                      </a:r>
                      <a:endParaRPr lang="en-US">
                        <a:effectLst/>
                      </a:endParaRPr>
                    </a:p>
                  </a:txBody>
                  <a:tcPr marL="66675" marR="66675">
                    <a:lnL>
                      <a:noFill/>
                    </a:lnL>
                    <a:lnR>
                      <a:noFill/>
                    </a:lnR>
                    <a:lnT>
                      <a:noFill/>
                    </a:lnT>
                    <a:lnB>
                      <a:noFill/>
                    </a:lnB>
                    <a:noFill/>
                  </a:tcPr>
                </a:tc>
                <a:extLst>
                  <a:ext uri="{0D108BD9-81ED-4DB2-BD59-A6C34878D82A}">
                    <a16:rowId xmlns:a16="http://schemas.microsoft.com/office/drawing/2014/main" val="3794809796"/>
                  </a:ext>
                </a:extLst>
              </a:tr>
              <a:tr h="234752">
                <a:tc>
                  <a:txBody>
                    <a:bodyPr/>
                    <a:lstStyle/>
                    <a:p>
                      <a:pPr rtl="0" fontAlgn="base">
                        <a:lnSpc>
                          <a:spcPts val="1425"/>
                        </a:lnSpc>
                        <a:buNone/>
                      </a:pPr>
                      <a:r>
                        <a:rPr lang="en-US" sz="1200">
                          <a:effectLst/>
                          <a:latin typeface="Ubuntu" panose="020B0504030602030204" pitchFamily="34" charset="0"/>
                        </a:rPr>
                        <a:t>Elm College </a:t>
                      </a:r>
                      <a:endParaRPr lang="en-US">
                        <a:effectLst/>
                      </a:endParaRPr>
                    </a:p>
                  </a:txBody>
                  <a:tcPr marL="66675" marR="66675">
                    <a:lnL>
                      <a:noFill/>
                    </a:lnL>
                    <a:lnR>
                      <a:noFill/>
                    </a:lnR>
                    <a:lnT>
                      <a:noFill/>
                    </a:lnT>
                    <a:lnB w="28575" cap="flat" cmpd="dbl" algn="ctr">
                      <a:solidFill>
                        <a:srgbClr val="101EB0"/>
                      </a:solidFill>
                      <a:prstDash val="solid"/>
                      <a:round/>
                      <a:headEnd type="none" w="med" len="med"/>
                      <a:tailEnd type="none" w="med" len="med"/>
                    </a:lnB>
                    <a:noFill/>
                  </a:tcPr>
                </a:tc>
                <a:tc>
                  <a:txBody>
                    <a:bodyPr/>
                    <a:lstStyle/>
                    <a:p>
                      <a:pPr rtl="0" fontAlgn="base">
                        <a:lnSpc>
                          <a:spcPts val="1275"/>
                        </a:lnSpc>
                        <a:spcAft>
                          <a:spcPts val="1000"/>
                        </a:spcAft>
                        <a:buNone/>
                      </a:pPr>
                      <a:r>
                        <a:rPr lang="en-US" sz="1100">
                          <a:effectLst/>
                          <a:latin typeface="Ubuntu" panose="020B0504030602030204" pitchFamily="34" charset="0"/>
                        </a:rPr>
                        <a:t>43 </a:t>
                      </a:r>
                      <a:endParaRPr lang="en-US">
                        <a:effectLst/>
                      </a:endParaRPr>
                    </a:p>
                  </a:txBody>
                  <a:tcPr marL="66675" marR="66675">
                    <a:lnL>
                      <a:noFill/>
                    </a:lnL>
                    <a:lnR>
                      <a:noFill/>
                    </a:lnR>
                    <a:lnT>
                      <a:noFill/>
                    </a:lnT>
                    <a:lnB w="28575" cap="flat" cmpd="dbl" algn="ctr">
                      <a:solidFill>
                        <a:srgbClr val="B07AB0"/>
                      </a:solidFill>
                      <a:prstDash val="solid"/>
                      <a:round/>
                      <a:headEnd type="none" w="med" len="med"/>
                      <a:tailEnd type="none" w="med" len="med"/>
                    </a:lnB>
                    <a:noFill/>
                  </a:tcPr>
                </a:tc>
                <a:tc>
                  <a:txBody>
                    <a:bodyPr/>
                    <a:lstStyle/>
                    <a:p>
                      <a:pPr rtl="0" fontAlgn="base">
                        <a:lnSpc>
                          <a:spcPts val="1275"/>
                        </a:lnSpc>
                        <a:spcAft>
                          <a:spcPts val="1000"/>
                        </a:spcAft>
                        <a:buNone/>
                      </a:pPr>
                      <a:r>
                        <a:rPr lang="en-US" sz="1100">
                          <a:effectLst/>
                          <a:latin typeface="Ubuntu" panose="020B0504030602030204" pitchFamily="34" charset="0"/>
                        </a:rPr>
                        <a:t>53 </a:t>
                      </a:r>
                      <a:endParaRPr lang="en-US">
                        <a:effectLst/>
                      </a:endParaRPr>
                    </a:p>
                  </a:txBody>
                  <a:tcPr marL="66675" marR="66675">
                    <a:lnL>
                      <a:noFill/>
                    </a:lnL>
                    <a:lnR>
                      <a:noFill/>
                    </a:lnR>
                    <a:lnT>
                      <a:noFill/>
                    </a:lnT>
                    <a:lnB w="28575" cap="flat" cmpd="dbl" algn="ctr">
                      <a:solidFill>
                        <a:srgbClr val="D079B0"/>
                      </a:solidFill>
                      <a:prstDash val="solid"/>
                      <a:round/>
                      <a:headEnd type="none" w="med" len="med"/>
                      <a:tailEnd type="none" w="med" len="med"/>
                    </a:lnB>
                    <a:noFill/>
                  </a:tcPr>
                </a:tc>
                <a:tc>
                  <a:txBody>
                    <a:bodyPr/>
                    <a:lstStyle/>
                    <a:p>
                      <a:pPr rtl="0" fontAlgn="base">
                        <a:lnSpc>
                          <a:spcPts val="1275"/>
                        </a:lnSpc>
                        <a:spcAft>
                          <a:spcPts val="1000"/>
                        </a:spcAft>
                        <a:buNone/>
                      </a:pPr>
                      <a:r>
                        <a:rPr lang="en-US" sz="1100">
                          <a:effectLst/>
                          <a:latin typeface="Ubuntu" panose="020B0504030602030204" pitchFamily="34" charset="0"/>
                        </a:rPr>
                        <a:t>-10 </a:t>
                      </a:r>
                      <a:endParaRPr lang="en-US">
                        <a:effectLst/>
                      </a:endParaRPr>
                    </a:p>
                  </a:txBody>
                  <a:tcPr marL="66675" marR="66675">
                    <a:lnL>
                      <a:noFill/>
                    </a:lnL>
                    <a:lnR>
                      <a:noFill/>
                    </a:lnR>
                    <a:lnT>
                      <a:noFill/>
                    </a:lnT>
                    <a:lnB w="28575" cap="flat" cmpd="dbl" algn="ctr">
                      <a:solidFill>
                        <a:srgbClr val="B072AF"/>
                      </a:solidFill>
                      <a:prstDash val="solid"/>
                      <a:round/>
                      <a:headEnd type="none" w="med" len="med"/>
                      <a:tailEnd type="none" w="med" len="med"/>
                    </a:lnB>
                    <a:noFill/>
                  </a:tcPr>
                </a:tc>
                <a:extLst>
                  <a:ext uri="{0D108BD9-81ED-4DB2-BD59-A6C34878D82A}">
                    <a16:rowId xmlns:a16="http://schemas.microsoft.com/office/drawing/2014/main" val="811289332"/>
                  </a:ext>
                </a:extLst>
              </a:tr>
              <a:tr h="234752">
                <a:tc>
                  <a:txBody>
                    <a:bodyPr/>
                    <a:lstStyle/>
                    <a:p>
                      <a:pPr rtl="0" fontAlgn="base">
                        <a:lnSpc>
                          <a:spcPts val="1425"/>
                        </a:lnSpc>
                        <a:buNone/>
                      </a:pPr>
                      <a:r>
                        <a:rPr lang="en-US" sz="1200">
                          <a:effectLst/>
                          <a:latin typeface="Ubuntu" panose="020B0504030602030204" pitchFamily="34" charset="0"/>
                        </a:rPr>
                        <a:t>Total </a:t>
                      </a:r>
                      <a:endParaRPr lang="en-US">
                        <a:effectLst/>
                      </a:endParaRPr>
                    </a:p>
                  </a:txBody>
                  <a:tcPr marL="66675" marR="66675">
                    <a:lnL>
                      <a:noFill/>
                    </a:lnL>
                    <a:lnR>
                      <a:noFill/>
                    </a:lnR>
                    <a:lnT w="28575" cap="flat" cmpd="dbl" algn="ctr">
                      <a:solidFill>
                        <a:srgbClr val="101EB0"/>
                      </a:solidFill>
                      <a:prstDash val="solid"/>
                      <a:round/>
                      <a:headEnd type="none" w="med" len="med"/>
                      <a:tailEnd type="none" w="med" len="med"/>
                    </a:lnT>
                    <a:lnB w="28575" cap="flat" cmpd="sng" algn="ctr">
                      <a:solidFill>
                        <a:srgbClr val="101EB0"/>
                      </a:solidFill>
                      <a:prstDash val="solid"/>
                      <a:round/>
                      <a:headEnd type="none" w="med" len="med"/>
                      <a:tailEnd type="none" w="med" len="med"/>
                    </a:lnB>
                    <a:solidFill>
                      <a:srgbClr val="FFFFFF"/>
                    </a:solidFill>
                  </a:tcPr>
                </a:tc>
                <a:tc>
                  <a:txBody>
                    <a:bodyPr/>
                    <a:lstStyle/>
                    <a:p>
                      <a:pPr rtl="0" fontAlgn="base">
                        <a:lnSpc>
                          <a:spcPts val="1275"/>
                        </a:lnSpc>
                        <a:spcAft>
                          <a:spcPts val="1000"/>
                        </a:spcAft>
                        <a:buNone/>
                      </a:pPr>
                      <a:r>
                        <a:rPr lang="en-US" sz="1100">
                          <a:effectLst/>
                          <a:latin typeface="Ubuntu" panose="020B0504030602030204" pitchFamily="34" charset="0"/>
                        </a:rPr>
                        <a:t>998 </a:t>
                      </a:r>
                      <a:endParaRPr lang="en-US">
                        <a:effectLst/>
                      </a:endParaRPr>
                    </a:p>
                  </a:txBody>
                  <a:tcPr marL="66675" marR="66675">
                    <a:lnL>
                      <a:noFill/>
                    </a:lnL>
                    <a:lnR>
                      <a:noFill/>
                    </a:lnR>
                    <a:lnT w="28575" cap="flat" cmpd="dbl" algn="ctr">
                      <a:solidFill>
                        <a:srgbClr val="B07AB0"/>
                      </a:solidFill>
                      <a:prstDash val="solid"/>
                      <a:round/>
                      <a:headEnd type="none" w="med" len="med"/>
                      <a:tailEnd type="none" w="med" len="med"/>
                    </a:lnT>
                    <a:lnB w="28575" cap="flat" cmpd="sng" algn="ctr">
                      <a:solidFill>
                        <a:srgbClr val="B07AB0"/>
                      </a:solidFill>
                      <a:prstDash val="solid"/>
                      <a:round/>
                      <a:headEnd type="none" w="med" len="med"/>
                      <a:tailEnd type="none" w="med" len="med"/>
                    </a:lnB>
                    <a:solidFill>
                      <a:srgbClr val="FFFFFF"/>
                    </a:solidFill>
                  </a:tcPr>
                </a:tc>
                <a:tc>
                  <a:txBody>
                    <a:bodyPr/>
                    <a:lstStyle/>
                    <a:p>
                      <a:pPr rtl="0" fontAlgn="base">
                        <a:lnSpc>
                          <a:spcPts val="1275"/>
                        </a:lnSpc>
                        <a:spcAft>
                          <a:spcPts val="1000"/>
                        </a:spcAft>
                        <a:buNone/>
                      </a:pPr>
                      <a:r>
                        <a:rPr lang="en-US" sz="1100">
                          <a:effectLst/>
                          <a:latin typeface="Ubuntu" panose="020B0504030602030204" pitchFamily="34" charset="0"/>
                        </a:rPr>
                        <a:t>908 </a:t>
                      </a:r>
                      <a:endParaRPr lang="en-US">
                        <a:effectLst/>
                      </a:endParaRPr>
                    </a:p>
                  </a:txBody>
                  <a:tcPr marL="66675" marR="66675">
                    <a:lnL>
                      <a:noFill/>
                    </a:lnL>
                    <a:lnR>
                      <a:noFill/>
                    </a:lnR>
                    <a:lnT w="28575" cap="flat" cmpd="dbl" algn="ctr">
                      <a:solidFill>
                        <a:srgbClr val="D079B0"/>
                      </a:solidFill>
                      <a:prstDash val="solid"/>
                      <a:round/>
                      <a:headEnd type="none" w="med" len="med"/>
                      <a:tailEnd type="none" w="med" len="med"/>
                    </a:lnT>
                    <a:lnB w="28575" cap="flat" cmpd="sng" algn="ctr">
                      <a:solidFill>
                        <a:srgbClr val="D079B0"/>
                      </a:solidFill>
                      <a:prstDash val="solid"/>
                      <a:round/>
                      <a:headEnd type="none" w="med" len="med"/>
                      <a:tailEnd type="none" w="med" len="med"/>
                    </a:lnB>
                    <a:solidFill>
                      <a:srgbClr val="FFFFFF"/>
                    </a:solidFill>
                  </a:tcPr>
                </a:tc>
                <a:tc>
                  <a:txBody>
                    <a:bodyPr/>
                    <a:lstStyle/>
                    <a:p>
                      <a:pPr rtl="0" fontAlgn="base">
                        <a:lnSpc>
                          <a:spcPts val="1275"/>
                        </a:lnSpc>
                        <a:spcAft>
                          <a:spcPts val="1000"/>
                        </a:spcAft>
                        <a:buNone/>
                      </a:pPr>
                      <a:r>
                        <a:rPr lang="en-US" sz="1100">
                          <a:effectLst/>
                          <a:latin typeface="Ubuntu" panose="020B0504030602030204" pitchFamily="34" charset="0"/>
                        </a:rPr>
                        <a:t>90 </a:t>
                      </a:r>
                      <a:endParaRPr lang="en-US">
                        <a:effectLst/>
                      </a:endParaRPr>
                    </a:p>
                  </a:txBody>
                  <a:tcPr marL="66675" marR="66675">
                    <a:lnL>
                      <a:noFill/>
                    </a:lnL>
                    <a:lnR>
                      <a:noFill/>
                    </a:lnR>
                    <a:lnT w="28575" cap="flat" cmpd="dbl" algn="ctr">
                      <a:solidFill>
                        <a:srgbClr val="B072AF"/>
                      </a:solidFill>
                      <a:prstDash val="solid"/>
                      <a:round/>
                      <a:headEnd type="none" w="med" len="med"/>
                      <a:tailEnd type="none" w="med" len="med"/>
                    </a:lnT>
                    <a:lnB w="28575" cap="flat" cmpd="sng" algn="ctr">
                      <a:solidFill>
                        <a:srgbClr val="B072AF"/>
                      </a:solidFill>
                      <a:prstDash val="solid"/>
                      <a:round/>
                      <a:headEnd type="none" w="med" len="med"/>
                      <a:tailEnd type="none" w="med" len="med"/>
                    </a:lnB>
                    <a:solidFill>
                      <a:srgbClr val="FFFFFF"/>
                    </a:solidFill>
                  </a:tcPr>
                </a:tc>
                <a:extLst>
                  <a:ext uri="{0D108BD9-81ED-4DB2-BD59-A6C34878D82A}">
                    <a16:rowId xmlns:a16="http://schemas.microsoft.com/office/drawing/2014/main" val="2670253109"/>
                  </a:ext>
                </a:extLst>
              </a:tr>
            </a:tbl>
          </a:graphicData>
        </a:graphic>
      </p:graphicFrame>
      <p:sp>
        <p:nvSpPr>
          <p:cNvPr id="6" name="TextBox 5">
            <a:extLst>
              <a:ext uri="{FF2B5EF4-FFF2-40B4-BE49-F238E27FC236}">
                <a16:creationId xmlns:a16="http://schemas.microsoft.com/office/drawing/2014/main" id="{49153B37-8ACC-3829-4C05-F0AAF6FFB0BE}"/>
              </a:ext>
            </a:extLst>
          </p:cNvPr>
          <p:cNvSpPr txBox="1"/>
          <p:nvPr/>
        </p:nvSpPr>
        <p:spPr>
          <a:xfrm>
            <a:off x="775607" y="3184071"/>
            <a:ext cx="60960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i="1" dirty="0">
                <a:solidFill>
                  <a:srgbClr val="808080"/>
                </a:solidFill>
                <a:latin typeface="Ubuntu"/>
              </a:rPr>
              <a:t>Source:</a:t>
            </a:r>
            <a:r>
              <a:rPr lang="en-US" sz="1000" dirty="0">
                <a:latin typeface="Ubuntu"/>
              </a:rPr>
              <a:t> Fictitious data, for illustration purposes only</a:t>
            </a:r>
            <a:r>
              <a:rPr sz="1000" dirty="0">
                <a:latin typeface="Ubuntu"/>
                <a:ea typeface="Ubuntu"/>
                <a:cs typeface="Ubuntu"/>
              </a:rPr>
              <a:t> </a:t>
            </a:r>
            <a:endParaRPr lang="en-US" dirty="0"/>
          </a:p>
        </p:txBody>
      </p:sp>
      <p:sp>
        <p:nvSpPr>
          <p:cNvPr id="7" name="TextBox 6">
            <a:extLst>
              <a:ext uri="{FF2B5EF4-FFF2-40B4-BE49-F238E27FC236}">
                <a16:creationId xmlns:a16="http://schemas.microsoft.com/office/drawing/2014/main" id="{75F82536-1B1E-9EC6-A8DF-8EF92FBD4D0B}"/>
              </a:ext>
            </a:extLst>
          </p:cNvPr>
          <p:cNvSpPr txBox="1"/>
          <p:nvPr/>
        </p:nvSpPr>
        <p:spPr>
          <a:xfrm>
            <a:off x="830036" y="3429000"/>
            <a:ext cx="100012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latin typeface="Ubuntu"/>
              </a:rPr>
              <a:t>Next, we have something a little more complex, a nested table, i.e. a table inside another table. Additionally, the inner table has some of its cells merged. The table is displayed horizontally centered.</a:t>
            </a:r>
            <a:r>
              <a:rPr sz="1200" dirty="0">
                <a:latin typeface="Ubuntu"/>
                <a:ea typeface="Ubuntu"/>
                <a:cs typeface="Ubuntu"/>
              </a:rPr>
              <a:t> </a:t>
            </a:r>
            <a:endParaRPr lang="en-US" dirty="0"/>
          </a:p>
        </p:txBody>
      </p:sp>
      <p:graphicFrame>
        <p:nvGraphicFramePr>
          <p:cNvPr id="9" name="Table 8">
            <a:extLst>
              <a:ext uri="{FF2B5EF4-FFF2-40B4-BE49-F238E27FC236}">
                <a16:creationId xmlns:a16="http://schemas.microsoft.com/office/drawing/2014/main" id="{DF7D7AA8-1146-A75E-7A5A-3B0B46BED474}"/>
              </a:ext>
            </a:extLst>
          </p:cNvPr>
          <p:cNvGraphicFramePr>
            <a:graphicFrameLocks noGrp="1"/>
          </p:cNvGraphicFramePr>
          <p:nvPr>
            <p:extLst>
              <p:ext uri="{D42A27DB-BD31-4B8C-83A1-F6EECF244321}">
                <p14:modId xmlns:p14="http://schemas.microsoft.com/office/powerpoint/2010/main" val="3414908500"/>
              </p:ext>
            </p:extLst>
          </p:nvPr>
        </p:nvGraphicFramePr>
        <p:xfrm>
          <a:off x="4183516" y="4333512"/>
          <a:ext cx="1647825" cy="599440"/>
        </p:xfrm>
        <a:graphic>
          <a:graphicData uri="http://schemas.openxmlformats.org/drawingml/2006/table">
            <a:tbl>
              <a:tblPr bandRow="1">
                <a:tableStyleId>{5C22544A-7EE6-4342-B048-85BDC9FD1C3A}</a:tableStyleId>
              </a:tblPr>
              <a:tblGrid>
                <a:gridCol w="847725">
                  <a:extLst>
                    <a:ext uri="{9D8B030D-6E8A-4147-A177-3AD203B41FA5}">
                      <a16:colId xmlns:a16="http://schemas.microsoft.com/office/drawing/2014/main" val="333424311"/>
                    </a:ext>
                  </a:extLst>
                </a:gridCol>
                <a:gridCol w="800100">
                  <a:extLst>
                    <a:ext uri="{9D8B030D-6E8A-4147-A177-3AD203B41FA5}">
                      <a16:colId xmlns:a16="http://schemas.microsoft.com/office/drawing/2014/main" val="1153575423"/>
                    </a:ext>
                  </a:extLst>
                </a:gridCol>
              </a:tblGrid>
              <a:tr h="190500">
                <a:tc rowSpan="2">
                  <a:txBody>
                    <a:bodyPr/>
                    <a:lstStyle/>
                    <a:p>
                      <a:pPr rtl="0" fontAlgn="base">
                        <a:lnSpc>
                          <a:spcPts val="1425"/>
                        </a:lnSpc>
                        <a:spcBef>
                          <a:spcPts val="1200"/>
                        </a:spcBef>
                        <a:buNone/>
                      </a:pPr>
                      <a:r>
                        <a:rPr lang="en-US" sz="1200">
                          <a:effectLst/>
                          <a:latin typeface="Ubuntu" panose="020B0504030602030204" pitchFamily="34" charset="0"/>
                        </a:rPr>
                        <a:t>One </a:t>
                      </a:r>
                      <a:endParaRPr lang="en-US">
                        <a:effectLst/>
                      </a:endParaRPr>
                    </a:p>
                    <a:p>
                      <a:pPr rtl="0" fontAlgn="base">
                        <a:lnSpc>
                          <a:spcPts val="1425"/>
                        </a:lnSpc>
                        <a:spcBef>
                          <a:spcPts val="1200"/>
                        </a:spcBef>
                        <a:buNone/>
                      </a:pPr>
                      <a:r>
                        <a:rPr lang="en-US" sz="1200">
                          <a:effectLst/>
                          <a:latin typeface="Ubuntu" panose="020B0504030602030204" pitchFamily="34" charset="0"/>
                        </a:rPr>
                        <a:t>Three </a:t>
                      </a:r>
                      <a:endParaRPr lang="en-US">
                        <a:effectLst/>
                      </a:endParaRPr>
                    </a:p>
                  </a:txBody>
                  <a:tcPr marL="66675" marR="666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rtl="0" fontAlgn="base">
                        <a:lnSpc>
                          <a:spcPts val="1425"/>
                        </a:lnSpc>
                        <a:spcBef>
                          <a:spcPts val="1200"/>
                        </a:spcBef>
                        <a:buNone/>
                      </a:pPr>
                      <a:r>
                        <a:rPr lang="en-US" sz="1200">
                          <a:effectLst/>
                          <a:latin typeface="Ubuntu" panose="020B0504030602030204" pitchFamily="34" charset="0"/>
                        </a:rPr>
                        <a:t>Two </a:t>
                      </a:r>
                      <a:endParaRPr lang="en-US">
                        <a:effectLst/>
                      </a:endParaRPr>
                    </a:p>
                  </a:txBody>
                  <a:tcPr marL="66675" marR="666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24795200"/>
                  </a:ext>
                </a:extLst>
              </a:tr>
              <a:tr h="190500">
                <a:tc vMerge="1">
                  <a:txBody>
                    <a:bodyPr/>
                    <a:lstStyle/>
                    <a:p>
                      <a:endParaRPr lang="en-US"/>
                    </a:p>
                  </a:txBody>
                  <a:tcPr/>
                </a:tc>
                <a:tc>
                  <a:txBody>
                    <a:bodyPr/>
                    <a:lstStyle/>
                    <a:p>
                      <a:pPr rtl="0" fontAlgn="base">
                        <a:lnSpc>
                          <a:spcPts val="1425"/>
                        </a:lnSpc>
                        <a:spcBef>
                          <a:spcPts val="1200"/>
                        </a:spcBef>
                        <a:buNone/>
                      </a:pPr>
                      <a:r>
                        <a:rPr lang="en-US" sz="1200">
                          <a:effectLst/>
                          <a:latin typeface="Ubuntu" panose="020B0504030602030204" pitchFamily="34" charset="0"/>
                        </a:rPr>
                        <a:t>Four </a:t>
                      </a:r>
                      <a:endParaRPr lang="en-US">
                        <a:effectLst/>
                      </a:endParaRPr>
                    </a:p>
                  </a:txBody>
                  <a:tcPr marL="66675" marR="666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6784220"/>
                  </a:ext>
                </a:extLst>
              </a:tr>
            </a:tbl>
          </a:graphicData>
        </a:graphic>
      </p:graphicFrame>
      <p:graphicFrame>
        <p:nvGraphicFramePr>
          <p:cNvPr id="11" name="Table 10">
            <a:extLst>
              <a:ext uri="{FF2B5EF4-FFF2-40B4-BE49-F238E27FC236}">
                <a16:creationId xmlns:a16="http://schemas.microsoft.com/office/drawing/2014/main" id="{C6B8D2D3-D179-ACE8-A82E-18A180673053}"/>
              </a:ext>
            </a:extLst>
          </p:cNvPr>
          <p:cNvGraphicFramePr>
            <a:graphicFrameLocks noGrp="1"/>
          </p:cNvGraphicFramePr>
          <p:nvPr>
            <p:extLst>
              <p:ext uri="{D42A27DB-BD31-4B8C-83A1-F6EECF244321}">
                <p14:modId xmlns:p14="http://schemas.microsoft.com/office/powerpoint/2010/main" val="1705066202"/>
              </p:ext>
            </p:extLst>
          </p:nvPr>
        </p:nvGraphicFramePr>
        <p:xfrm>
          <a:off x="3910693" y="4301898"/>
          <a:ext cx="4248150" cy="910739"/>
        </p:xfrm>
        <a:graphic>
          <a:graphicData uri="http://schemas.openxmlformats.org/drawingml/2006/table">
            <a:tbl>
              <a:tblPr bandRow="1">
                <a:tableStyleId>{5C22544A-7EE6-4342-B048-85BDC9FD1C3A}</a:tableStyleId>
              </a:tblPr>
              <a:tblGrid>
                <a:gridCol w="2209800">
                  <a:extLst>
                    <a:ext uri="{9D8B030D-6E8A-4147-A177-3AD203B41FA5}">
                      <a16:colId xmlns:a16="http://schemas.microsoft.com/office/drawing/2014/main" val="697158622"/>
                    </a:ext>
                  </a:extLst>
                </a:gridCol>
                <a:gridCol w="2038350">
                  <a:extLst>
                    <a:ext uri="{9D8B030D-6E8A-4147-A177-3AD203B41FA5}">
                      <a16:colId xmlns:a16="http://schemas.microsoft.com/office/drawing/2014/main" val="431318402"/>
                    </a:ext>
                  </a:extLst>
                </a:gridCol>
              </a:tblGrid>
              <a:tr h="910739">
                <a:tc>
                  <a:txBody>
                    <a:bodyPr/>
                    <a:lstStyle/>
                    <a:p>
                      <a:pPr rtl="0" fontAlgn="base">
                        <a:lnSpc>
                          <a:spcPts val="1425"/>
                        </a:lnSpc>
                        <a:spcBef>
                          <a:spcPts val="1200"/>
                        </a:spcBef>
                        <a:buNone/>
                      </a:pPr>
                      <a:r>
                        <a:rPr lang="en-US" sz="1200">
                          <a:effectLst/>
                          <a:latin typeface="Ubuntu" panose="020B0504030602030204" pitchFamily="34" charset="0"/>
                        </a:rPr>
                        <a:t> </a:t>
                      </a:r>
                    </a:p>
                  </a:txBody>
                  <a:tcPr marL="66675" marR="666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tc>
                  <a:txBody>
                    <a:bodyPr/>
                    <a:lstStyle/>
                    <a:p>
                      <a:pPr rtl="0" fontAlgn="base">
                        <a:lnSpc>
                          <a:spcPts val="1425"/>
                        </a:lnSpc>
                        <a:spcBef>
                          <a:spcPts val="1200"/>
                        </a:spcBef>
                        <a:buNone/>
                      </a:pPr>
                      <a:r>
                        <a:rPr lang="en-US" sz="1200">
                          <a:effectLst/>
                          <a:latin typeface="Ubuntu" panose="020B0504030602030204" pitchFamily="34" charset="0"/>
                        </a:rPr>
                        <a:t>To the left is a table inside a table, with some cells merged. </a:t>
                      </a:r>
                      <a:endParaRPr lang="en-US">
                        <a:effectLst/>
                      </a:endParaRPr>
                    </a:p>
                  </a:txBody>
                  <a:tcPr marL="66675" marR="66675">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7929348"/>
                  </a:ext>
                </a:extLst>
              </a:tr>
            </a:tbl>
          </a:graphicData>
        </a:graphic>
      </p:graphicFrame>
    </p:spTree>
    <p:extLst>
      <p:ext uri="{BB962C8B-B14F-4D97-AF65-F5344CB8AC3E}">
        <p14:creationId xmlns:p14="http://schemas.microsoft.com/office/powerpoint/2010/main" val="567413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C4F21C-A4BA-9C56-BAAE-C39DD0189E00}"/>
              </a:ext>
            </a:extLst>
          </p:cNvPr>
          <p:cNvSpPr>
            <a:spLocks noGrp="1"/>
          </p:cNvSpPr>
          <p:nvPr>
            <p:ph idx="1"/>
          </p:nvPr>
        </p:nvSpPr>
        <p:spPr>
          <a:xfrm>
            <a:off x="838200" y="281215"/>
            <a:ext cx="10515600" cy="5895748"/>
          </a:xfrm>
        </p:spPr>
        <p:txBody>
          <a:bodyPr vert="horz" lIns="91440" tIns="45720" rIns="91440" bIns="45720" rtlCol="0" anchor="t">
            <a:normAutofit/>
          </a:bodyPr>
          <a:lstStyle/>
          <a:p>
            <a:pPr>
              <a:buNone/>
            </a:pPr>
            <a:r>
              <a:rPr lang="en-US" sz="1200" dirty="0">
                <a:latin typeface="Ubuntu"/>
              </a:rPr>
              <a:t> We end with a fancy calendar, note how much of the original formatting is preserved. Note that this table will only display correctly on relatively wide screens. In general, very wide tables or tables whose cells have fixed width requirements don’t fare well in </a:t>
            </a:r>
            <a:r>
              <a:rPr lang="en-US" sz="1200" dirty="0" err="1">
                <a:latin typeface="Ubuntu"/>
              </a:rPr>
              <a:t>ebooks</a:t>
            </a:r>
            <a:r>
              <a:rPr lang="en-US" sz="1200" dirty="0">
                <a:latin typeface="Ubuntu"/>
              </a:rPr>
              <a:t>.</a:t>
            </a:r>
          </a:p>
          <a:p>
            <a:pPr marL="0" indent="0">
              <a:buNone/>
            </a:pPr>
            <a:endParaRPr lang="en-US" dirty="0"/>
          </a:p>
        </p:txBody>
      </p:sp>
      <p:graphicFrame>
        <p:nvGraphicFramePr>
          <p:cNvPr id="5" name="Table 4">
            <a:extLst>
              <a:ext uri="{FF2B5EF4-FFF2-40B4-BE49-F238E27FC236}">
                <a16:creationId xmlns:a16="http://schemas.microsoft.com/office/drawing/2014/main" id="{46680C8B-AF38-151F-CB29-80C9BF9C72FB}"/>
              </a:ext>
            </a:extLst>
          </p:cNvPr>
          <p:cNvGraphicFramePr>
            <a:graphicFrameLocks noGrp="1"/>
          </p:cNvGraphicFramePr>
          <p:nvPr/>
        </p:nvGraphicFramePr>
        <p:xfrm>
          <a:off x="2763972" y="1231900"/>
          <a:ext cx="6664056" cy="4394200"/>
        </p:xfrm>
        <a:graphic>
          <a:graphicData uri="http://schemas.openxmlformats.org/drawingml/2006/table">
            <a:tbl>
              <a:tblPr bandRow="1">
                <a:tableStyleId>{5C22544A-7EE6-4342-B048-85BDC9FD1C3A}</a:tableStyleId>
              </a:tblPr>
              <a:tblGrid>
                <a:gridCol w="542925">
                  <a:extLst>
                    <a:ext uri="{9D8B030D-6E8A-4147-A177-3AD203B41FA5}">
                      <a16:colId xmlns:a16="http://schemas.microsoft.com/office/drawing/2014/main" val="2980244741"/>
                    </a:ext>
                  </a:extLst>
                </a:gridCol>
                <a:gridCol w="421985">
                  <a:extLst>
                    <a:ext uri="{9D8B030D-6E8A-4147-A177-3AD203B41FA5}">
                      <a16:colId xmlns:a16="http://schemas.microsoft.com/office/drawing/2014/main" val="3646081240"/>
                    </a:ext>
                  </a:extLst>
                </a:gridCol>
                <a:gridCol w="619125">
                  <a:extLst>
                    <a:ext uri="{9D8B030D-6E8A-4147-A177-3AD203B41FA5}">
                      <a16:colId xmlns:a16="http://schemas.microsoft.com/office/drawing/2014/main" val="1360584061"/>
                    </a:ext>
                  </a:extLst>
                </a:gridCol>
                <a:gridCol w="421985">
                  <a:extLst>
                    <a:ext uri="{9D8B030D-6E8A-4147-A177-3AD203B41FA5}">
                      <a16:colId xmlns:a16="http://schemas.microsoft.com/office/drawing/2014/main" val="4132532168"/>
                    </a:ext>
                  </a:extLst>
                </a:gridCol>
                <a:gridCol w="542925">
                  <a:extLst>
                    <a:ext uri="{9D8B030D-6E8A-4147-A177-3AD203B41FA5}">
                      <a16:colId xmlns:a16="http://schemas.microsoft.com/office/drawing/2014/main" val="987375800"/>
                    </a:ext>
                  </a:extLst>
                </a:gridCol>
                <a:gridCol w="421985">
                  <a:extLst>
                    <a:ext uri="{9D8B030D-6E8A-4147-A177-3AD203B41FA5}">
                      <a16:colId xmlns:a16="http://schemas.microsoft.com/office/drawing/2014/main" val="1743780154"/>
                    </a:ext>
                  </a:extLst>
                </a:gridCol>
                <a:gridCol w="542925">
                  <a:extLst>
                    <a:ext uri="{9D8B030D-6E8A-4147-A177-3AD203B41FA5}">
                      <a16:colId xmlns:a16="http://schemas.microsoft.com/office/drawing/2014/main" val="105860112"/>
                    </a:ext>
                  </a:extLst>
                </a:gridCol>
                <a:gridCol w="421985">
                  <a:extLst>
                    <a:ext uri="{9D8B030D-6E8A-4147-A177-3AD203B41FA5}">
                      <a16:colId xmlns:a16="http://schemas.microsoft.com/office/drawing/2014/main" val="51034993"/>
                    </a:ext>
                  </a:extLst>
                </a:gridCol>
                <a:gridCol w="542925">
                  <a:extLst>
                    <a:ext uri="{9D8B030D-6E8A-4147-A177-3AD203B41FA5}">
                      <a16:colId xmlns:a16="http://schemas.microsoft.com/office/drawing/2014/main" val="1233748585"/>
                    </a:ext>
                  </a:extLst>
                </a:gridCol>
                <a:gridCol w="421985">
                  <a:extLst>
                    <a:ext uri="{9D8B030D-6E8A-4147-A177-3AD203B41FA5}">
                      <a16:colId xmlns:a16="http://schemas.microsoft.com/office/drawing/2014/main" val="4149088565"/>
                    </a:ext>
                  </a:extLst>
                </a:gridCol>
                <a:gridCol w="542925">
                  <a:extLst>
                    <a:ext uri="{9D8B030D-6E8A-4147-A177-3AD203B41FA5}">
                      <a16:colId xmlns:a16="http://schemas.microsoft.com/office/drawing/2014/main" val="1051233221"/>
                    </a:ext>
                  </a:extLst>
                </a:gridCol>
                <a:gridCol w="421985">
                  <a:extLst>
                    <a:ext uri="{9D8B030D-6E8A-4147-A177-3AD203B41FA5}">
                      <a16:colId xmlns:a16="http://schemas.microsoft.com/office/drawing/2014/main" val="3623564946"/>
                    </a:ext>
                  </a:extLst>
                </a:gridCol>
                <a:gridCol w="244751">
                  <a:extLst>
                    <a:ext uri="{9D8B030D-6E8A-4147-A177-3AD203B41FA5}">
                      <a16:colId xmlns:a16="http://schemas.microsoft.com/office/drawing/2014/main" val="2424088093"/>
                    </a:ext>
                  </a:extLst>
                </a:gridCol>
                <a:gridCol w="553645">
                  <a:extLst>
                    <a:ext uri="{9D8B030D-6E8A-4147-A177-3AD203B41FA5}">
                      <a16:colId xmlns:a16="http://schemas.microsoft.com/office/drawing/2014/main" val="1365257653"/>
                    </a:ext>
                  </a:extLst>
                </a:gridCol>
              </a:tblGrid>
              <a:tr h="514350">
                <a:tc gridSpan="13">
                  <a:txBody>
                    <a:bodyPr/>
                    <a:lstStyle/>
                    <a:p>
                      <a:pPr algn="r" rtl="0" fontAlgn="base">
                        <a:lnSpc>
                          <a:spcPts val="1425"/>
                        </a:lnSpc>
                        <a:buNone/>
                      </a:pPr>
                      <a:r>
                        <a:rPr lang="en-US" sz="1200">
                          <a:solidFill>
                            <a:srgbClr val="365F91"/>
                          </a:solidFill>
                          <a:effectLst/>
                          <a:latin typeface="Ubuntu" panose="020B0504030602030204" pitchFamily="34" charset="0"/>
                        </a:rPr>
                        <a:t>December 2007 </a:t>
                      </a:r>
                      <a:endParaRPr lang="en-US">
                        <a:solidFill>
                          <a:srgbClr val="365F91"/>
                        </a:solidFill>
                        <a:effectLst/>
                      </a:endParaRPr>
                    </a:p>
                  </a:txBody>
                  <a:tcPr marL="66675" marR="66675">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endParaRPr lang="en-US"/>
                    </a:p>
                  </a:txBody>
                  <a:tcPr>
                    <a:lnL>
                      <a:noFill/>
                    </a:lnL>
                  </a:tcPr>
                </a:tc>
                <a:extLst>
                  <a:ext uri="{0D108BD9-81ED-4DB2-BD59-A6C34878D82A}">
                    <a16:rowId xmlns:a16="http://schemas.microsoft.com/office/drawing/2014/main" val="3194986383"/>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Sun </a:t>
                      </a:r>
                      <a:endParaRPr lang="en-US">
                        <a:solidFill>
                          <a:srgbClr val="365F91"/>
                        </a:solidFill>
                        <a:effectLst/>
                      </a:endParaRPr>
                    </a:p>
                  </a:txBody>
                  <a:tcPr marL="19050" marR="19050" anchor="b">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Mon </a:t>
                      </a:r>
                      <a:endParaRPr lang="en-US">
                        <a:solidFill>
                          <a:srgbClr val="7F7F7F"/>
                        </a:solidFill>
                        <a:effectLst/>
                      </a:endParaRPr>
                    </a:p>
                  </a:txBody>
                  <a:tcPr marL="19050" marR="19050" anchor="b">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Tue </a:t>
                      </a:r>
                      <a:endParaRPr lang="en-US">
                        <a:solidFill>
                          <a:srgbClr val="7F7F7F"/>
                        </a:solidFill>
                        <a:effectLst/>
                      </a:endParaRPr>
                    </a:p>
                  </a:txBody>
                  <a:tcPr marL="19050" marR="19050" anchor="b">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Wed </a:t>
                      </a:r>
                      <a:endParaRPr lang="en-US">
                        <a:solidFill>
                          <a:srgbClr val="7F7F7F"/>
                        </a:solidFill>
                        <a:effectLst/>
                      </a:endParaRPr>
                    </a:p>
                  </a:txBody>
                  <a:tcPr marL="19050" marR="19050" anchor="b">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Thu </a:t>
                      </a:r>
                      <a:endParaRPr lang="en-US">
                        <a:solidFill>
                          <a:srgbClr val="7F7F7F"/>
                        </a:solidFill>
                        <a:effectLst/>
                      </a:endParaRPr>
                    </a:p>
                  </a:txBody>
                  <a:tcPr marL="19050" marR="19050" anchor="b">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Fri </a:t>
                      </a:r>
                      <a:endParaRPr lang="en-US">
                        <a:solidFill>
                          <a:srgbClr val="7F7F7F"/>
                        </a:solidFill>
                        <a:effectLst/>
                      </a:endParaRPr>
                    </a:p>
                  </a:txBody>
                  <a:tcPr marL="19050" marR="19050" anchor="b">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19050" marR="19050" anchor="b">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Sat </a:t>
                      </a:r>
                      <a:endParaRPr lang="en-US">
                        <a:solidFill>
                          <a:srgbClr val="7F7F7F"/>
                        </a:solidFill>
                        <a:effectLst/>
                      </a:endParaRPr>
                    </a:p>
                  </a:txBody>
                  <a:tcPr marL="19050" marR="19050" anchor="b">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4147375411"/>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1 </a:t>
                      </a:r>
                      <a:endParaRPr lang="en-US">
                        <a:solidFill>
                          <a:srgbClr val="7F7F7F"/>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66199373"/>
                  </a:ext>
                </a:extLst>
              </a:tr>
              <a:tr h="19050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368397994"/>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2 </a:t>
                      </a:r>
                      <a:endParaRPr lang="en-US">
                        <a:solidFill>
                          <a:srgbClr val="365F91"/>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3 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4 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5 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6 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7 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8 </a:t>
                      </a:r>
                      <a:endParaRPr lang="en-US">
                        <a:solidFill>
                          <a:srgbClr val="7F7F7F"/>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613567967"/>
                  </a:ext>
                </a:extLst>
              </a:tr>
              <a:tr h="19050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3522686285"/>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9 </a:t>
                      </a:r>
                      <a:endParaRPr lang="en-US">
                        <a:solidFill>
                          <a:srgbClr val="365F91"/>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10 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11 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12 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13 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14 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15 </a:t>
                      </a:r>
                      <a:endParaRPr lang="en-US">
                        <a:solidFill>
                          <a:srgbClr val="7F7F7F"/>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1430396006"/>
                  </a:ext>
                </a:extLst>
              </a:tr>
              <a:tr h="19050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551011595"/>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16 </a:t>
                      </a:r>
                      <a:endParaRPr lang="en-US">
                        <a:solidFill>
                          <a:srgbClr val="365F91"/>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17 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18 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19 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20 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21 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22 </a:t>
                      </a:r>
                      <a:endParaRPr lang="en-US">
                        <a:solidFill>
                          <a:srgbClr val="7F7F7F"/>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4156249862"/>
                  </a:ext>
                </a:extLst>
              </a:tr>
              <a:tr h="19050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787764050"/>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23 </a:t>
                      </a:r>
                      <a:endParaRPr lang="en-US">
                        <a:solidFill>
                          <a:srgbClr val="365F91"/>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24 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25 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26 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27 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28 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29 </a:t>
                      </a:r>
                      <a:endParaRPr lang="en-US">
                        <a:solidFill>
                          <a:srgbClr val="7F7F7F"/>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3435695548"/>
                  </a:ext>
                </a:extLst>
              </a:tr>
              <a:tr h="190500">
                <a:tc>
                  <a:txBody>
                    <a:bodyPr/>
                    <a:lstStyle/>
                    <a:p>
                      <a:pPr algn="r" rtl="0" fontAlgn="base">
                        <a:lnSpc>
                          <a:spcPts val="1425"/>
                        </a:lnSpc>
                        <a:buNone/>
                      </a:pPr>
                      <a:r>
                        <a:rPr lang="en-US" sz="1200">
                          <a:solidFill>
                            <a:srgbClr val="365F91"/>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7F7F7F"/>
                      </a:solidFill>
                      <a:prstDash val="solid"/>
                      <a:round/>
                      <a:headEnd type="none" w="med" len="med"/>
                      <a:tailEnd type="none" w="med" len="med"/>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a:noFill/>
                    </a:lnR>
                    <a:lnT>
                      <a:noFill/>
                    </a:lnT>
                    <a:lnB w="9525" cap="flat" cmpd="sng" algn="ctr">
                      <a:solidFill>
                        <a:srgbClr val="365F91"/>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2077157193"/>
                  </a:ext>
                </a:extLst>
              </a:tr>
              <a:tr h="361950">
                <a:tc>
                  <a:txBody>
                    <a:bodyPr/>
                    <a:lstStyle/>
                    <a:p>
                      <a:pPr algn="r" rtl="0" fontAlgn="base">
                        <a:lnSpc>
                          <a:spcPts val="1425"/>
                        </a:lnSpc>
                        <a:buNone/>
                      </a:pPr>
                      <a:r>
                        <a:rPr lang="en-US" sz="1200">
                          <a:solidFill>
                            <a:srgbClr val="365F91"/>
                          </a:solidFill>
                          <a:effectLst/>
                          <a:latin typeface="Ubuntu" panose="020B0504030602030204" pitchFamily="34" charset="0"/>
                        </a:rPr>
                        <a:t>30 </a:t>
                      </a:r>
                      <a:endParaRPr lang="en-US">
                        <a:solidFill>
                          <a:srgbClr val="365F91"/>
                        </a:solidFill>
                        <a:effectLst/>
                      </a:endParaRP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365F91"/>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31 </a:t>
                      </a:r>
                      <a:endParaRPr lang="en-US">
                        <a:solidFill>
                          <a:srgbClr val="7F7F7F"/>
                        </a:solidFill>
                        <a:effectLst/>
                      </a:endParaRP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7F7F7F"/>
                      </a:solidFill>
                      <a:prstDash val="solid"/>
                      <a:round/>
                      <a:headEnd type="none" w="med" len="med"/>
                      <a:tailEnd type="none" w="med" len="med"/>
                    </a:lnR>
                    <a:lnT w="9525" cap="flat" cmpd="sng" algn="ctr">
                      <a:solidFill>
                        <a:srgbClr val="7F7F7F"/>
                      </a:solidFill>
                      <a:prstDash val="solid"/>
                      <a:round/>
                      <a:headEnd type="none" w="med" len="med"/>
                      <a:tailEnd type="none" w="med" len="med"/>
                    </a:lnT>
                    <a:lnB>
                      <a:noFill/>
                    </a:lnB>
                    <a:noFill/>
                  </a:tcPr>
                </a:tc>
                <a:tc>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w="38100" cap="flat" cmpd="sng" algn="ctr">
                      <a:solidFill>
                        <a:srgbClr val="7F7F7F"/>
                      </a:solidFill>
                      <a:prstDash val="solid"/>
                      <a:round/>
                      <a:headEnd type="none" w="med" len="med"/>
                      <a:tailEnd type="none" w="med" len="med"/>
                    </a:lnL>
                    <a:lnR>
                      <a:noFill/>
                    </a:lnR>
                    <a:lnT>
                      <a:noFill/>
                    </a:lnT>
                    <a:lnB>
                      <a:noFill/>
                    </a:lnB>
                    <a:noFill/>
                  </a:tcPr>
                </a:tc>
                <a:tc gridSpan="2">
                  <a:txBody>
                    <a:bodyPr/>
                    <a:lstStyle/>
                    <a:p>
                      <a:pPr algn="r" rtl="0" fontAlgn="base">
                        <a:lnSpc>
                          <a:spcPts val="1425"/>
                        </a:lnSpc>
                        <a:buNone/>
                      </a:pPr>
                      <a:r>
                        <a:rPr lang="en-US" sz="1200">
                          <a:solidFill>
                            <a:srgbClr val="7F7F7F"/>
                          </a:solidFill>
                          <a:effectLst/>
                          <a:latin typeface="Ubuntu" panose="020B0504030602030204" pitchFamily="34" charset="0"/>
                        </a:rPr>
                        <a:t> </a:t>
                      </a:r>
                    </a:p>
                  </a:txBody>
                  <a:tcPr marL="66675" marR="66675">
                    <a:lnL>
                      <a:noFill/>
                    </a:lnL>
                    <a:lnR w="38100" cap="flat" cmpd="sng" algn="ctr">
                      <a:solidFill>
                        <a:srgbClr val="365F91"/>
                      </a:solidFill>
                      <a:prstDash val="solid"/>
                      <a:round/>
                      <a:headEnd type="none" w="med" len="med"/>
                      <a:tailEnd type="none" w="med" len="med"/>
                    </a:lnR>
                    <a:lnT w="9525" cap="flat" cmpd="sng" algn="ctr">
                      <a:solidFill>
                        <a:srgbClr val="365F91"/>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2948890237"/>
                  </a:ext>
                </a:extLst>
              </a:tr>
            </a:tbl>
          </a:graphicData>
        </a:graphic>
      </p:graphicFrame>
    </p:spTree>
    <p:extLst>
      <p:ext uri="{BB962C8B-B14F-4D97-AF65-F5344CB8AC3E}">
        <p14:creationId xmlns:p14="http://schemas.microsoft.com/office/powerpoint/2010/main" val="925697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16E54-95A7-546D-7096-7F5CEE665E7B}"/>
              </a:ext>
            </a:extLst>
          </p:cNvPr>
          <p:cNvSpPr>
            <a:spLocks noGrp="1"/>
          </p:cNvSpPr>
          <p:nvPr>
            <p:ph type="title"/>
          </p:nvPr>
        </p:nvSpPr>
        <p:spPr/>
        <p:txBody>
          <a:bodyPr>
            <a:normAutofit/>
          </a:bodyPr>
          <a:lstStyle/>
          <a:p>
            <a:r>
              <a:rPr lang="en-US" sz="1400" b="1" dirty="0">
                <a:solidFill>
                  <a:srgbClr val="365F91"/>
                </a:solidFill>
                <a:latin typeface="Ubuntu"/>
              </a:rPr>
              <a:t>Structural Elements</a:t>
            </a:r>
          </a:p>
        </p:txBody>
      </p:sp>
      <p:sp>
        <p:nvSpPr>
          <p:cNvPr id="3" name="Content Placeholder 2">
            <a:extLst>
              <a:ext uri="{FF2B5EF4-FFF2-40B4-BE49-F238E27FC236}">
                <a16:creationId xmlns:a16="http://schemas.microsoft.com/office/drawing/2014/main" id="{9DE36493-426A-7188-D06A-8127DDCA9277}"/>
              </a:ext>
            </a:extLst>
          </p:cNvPr>
          <p:cNvSpPr>
            <a:spLocks noGrp="1"/>
          </p:cNvSpPr>
          <p:nvPr>
            <p:ph idx="1"/>
          </p:nvPr>
        </p:nvSpPr>
        <p:spPr/>
        <p:txBody>
          <a:bodyPr vert="horz" lIns="91440" tIns="45720" rIns="91440" bIns="45720" rtlCol="0" anchor="t">
            <a:normAutofit/>
          </a:bodyPr>
          <a:lstStyle/>
          <a:p>
            <a:pPr>
              <a:buNone/>
            </a:pPr>
            <a:r>
              <a:rPr lang="en-US" sz="1200" dirty="0">
                <a:latin typeface="Ubuntu"/>
              </a:rPr>
              <a:t>Miscellaneous structural elements you can add to your document, like footnotes, endnotes, </a:t>
            </a:r>
            <a:r>
              <a:rPr lang="en-US" sz="1200" dirty="0" err="1">
                <a:latin typeface="Ubuntu"/>
              </a:rPr>
              <a:t>dropcaps</a:t>
            </a:r>
            <a:r>
              <a:rPr lang="en-US" sz="1200" dirty="0">
                <a:latin typeface="Ubuntu"/>
              </a:rPr>
              <a:t> and the like. </a:t>
            </a:r>
          </a:p>
          <a:p>
            <a:pPr>
              <a:buNone/>
            </a:pPr>
            <a:r>
              <a:rPr lang="en-US" sz="1300" b="1" dirty="0">
                <a:solidFill>
                  <a:srgbClr val="4F81BD"/>
                </a:solidFill>
                <a:latin typeface="Ubuntu"/>
              </a:rPr>
              <a:t>Footnotes &amp; Endnotes</a:t>
            </a:r>
          </a:p>
          <a:p>
            <a:pPr>
              <a:buNone/>
            </a:pPr>
            <a:r>
              <a:rPr lang="en-US" sz="1200" dirty="0">
                <a:latin typeface="Ubuntu"/>
              </a:rPr>
              <a:t>Footnotes</a:t>
            </a:r>
            <a:r>
              <a:rPr lang="en-US" sz="1200" baseline="30000" dirty="0">
                <a:latin typeface="Ubuntu"/>
              </a:rPr>
              <a:t>1</a:t>
            </a:r>
            <a:r>
              <a:rPr lang="en-US" sz="1200" dirty="0">
                <a:latin typeface="Ubuntu"/>
              </a:rPr>
              <a:t> and </a:t>
            </a:r>
            <a:r>
              <a:rPr lang="en-US" sz="1200" dirty="0" err="1">
                <a:latin typeface="Ubuntu"/>
              </a:rPr>
              <a:t>endnotes</a:t>
            </a:r>
            <a:r>
              <a:rPr lang="en-US" sz="1200" baseline="30000" dirty="0" err="1">
                <a:latin typeface="Ubuntu"/>
              </a:rPr>
              <a:t>i</a:t>
            </a:r>
            <a:r>
              <a:rPr lang="en-US" sz="1200" dirty="0">
                <a:latin typeface="Ubuntu"/>
              </a:rPr>
              <a:t> are automatically recognized and both are converted to endnotes, with backlinks for maximum ease of use in </a:t>
            </a:r>
            <a:r>
              <a:rPr lang="en-US" sz="1200" dirty="0" err="1">
                <a:latin typeface="Ubuntu"/>
              </a:rPr>
              <a:t>ebook</a:t>
            </a:r>
            <a:r>
              <a:rPr lang="en-US" sz="1200" dirty="0">
                <a:latin typeface="Ubuntu"/>
              </a:rPr>
              <a:t> devices.</a:t>
            </a:r>
          </a:p>
          <a:p>
            <a:pPr>
              <a:buNone/>
            </a:pPr>
            <a:r>
              <a:rPr lang="en-US" sz="1300" b="1" err="1">
                <a:solidFill>
                  <a:srgbClr val="4F81BD"/>
                </a:solidFill>
                <a:latin typeface="Ubuntu"/>
              </a:rPr>
              <a:t>Dropcaps</a:t>
            </a:r>
            <a:endParaRPr lang="en-US" sz="1300" b="1">
              <a:solidFill>
                <a:srgbClr val="4F81BD"/>
              </a:solidFill>
              <a:latin typeface="Ubuntu"/>
            </a:endParaRPr>
          </a:p>
          <a:p>
            <a:pPr>
              <a:buNone/>
            </a:pPr>
            <a:r>
              <a:rPr lang="en-US" sz="5900" dirty="0">
                <a:latin typeface="Ubuntu"/>
              </a:rPr>
              <a:t>D</a:t>
            </a:r>
          </a:p>
          <a:p>
            <a:pPr>
              <a:buNone/>
            </a:pPr>
            <a:r>
              <a:rPr lang="en-US" sz="1200" dirty="0" err="1">
                <a:latin typeface="Ubuntu"/>
              </a:rPr>
              <a:t>rop</a:t>
            </a:r>
            <a:r>
              <a:rPr lang="en-US" sz="1200" dirty="0">
                <a:latin typeface="Ubuntu"/>
              </a:rPr>
              <a:t> caps are used to emphasize the leading paragraph at the start of a section. In Word it is possible to specify how many lines of text a drop-cap should use. </a:t>
            </a:r>
          </a:p>
          <a:p>
            <a:pPr>
              <a:buNone/>
            </a:pPr>
            <a:r>
              <a:rPr lang="en-US" sz="1300" b="1" dirty="0">
                <a:solidFill>
                  <a:srgbClr val="4F81BD"/>
                </a:solidFill>
                <a:latin typeface="Ubuntu"/>
              </a:rPr>
              <a:t>Links</a:t>
            </a:r>
          </a:p>
          <a:p>
            <a:pPr>
              <a:buNone/>
            </a:pPr>
            <a:r>
              <a:rPr lang="en-US" sz="1200" dirty="0">
                <a:latin typeface="Ubuntu"/>
              </a:rPr>
              <a:t>Two kinds of links are possible, those that refer to an external website and those that refer to locations inside the document itself. Both are supported by </a:t>
            </a:r>
            <a:r>
              <a:rPr lang="en-US" sz="1200" dirty="0" err="1">
                <a:latin typeface="Ubuntu"/>
              </a:rPr>
              <a:t>calibre</a:t>
            </a:r>
            <a:r>
              <a:rPr lang="en-US" sz="1200" dirty="0">
                <a:latin typeface="Ubuntu"/>
              </a:rPr>
              <a:t>. For example, here is a link pointing to the </a:t>
            </a:r>
            <a:r>
              <a:rPr lang="en-US" sz="1200" u="sng" dirty="0">
                <a:latin typeface="Ubuntu"/>
                <a:hlinkClick r:id="rId2"/>
              </a:rPr>
              <a:t>calibre download page</a:t>
            </a:r>
            <a:r>
              <a:rPr lang="en-US" sz="1200" dirty="0">
                <a:latin typeface="Ubuntu"/>
              </a:rPr>
              <a:t>. Then we have a link that points back to the section on </a:t>
            </a:r>
            <a:r>
              <a:rPr lang="en-US" sz="1200" u="sng" dirty="0">
                <a:latin typeface="Ubuntu"/>
                <a:hlinkClick r:id="rId3" action="ppaction://hlinksldjump"/>
              </a:rPr>
              <a:t>paragraph level formatting</a:t>
            </a:r>
            <a:r>
              <a:rPr lang="en-US" sz="1200" dirty="0">
                <a:latin typeface="Ubuntu"/>
              </a:rPr>
              <a:t> in this document.</a:t>
            </a:r>
          </a:p>
          <a:p>
            <a:pPr marL="0" indent="0">
              <a:buNone/>
            </a:pPr>
            <a:endParaRPr lang="en-US" dirty="0"/>
          </a:p>
        </p:txBody>
      </p:sp>
    </p:spTree>
    <p:extLst>
      <p:ext uri="{BB962C8B-B14F-4D97-AF65-F5344CB8AC3E}">
        <p14:creationId xmlns:p14="http://schemas.microsoft.com/office/powerpoint/2010/main" val="2883860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66DAB3-5C8D-08DB-E09F-C39F7AFF9A43}"/>
              </a:ext>
            </a:extLst>
          </p:cNvPr>
          <p:cNvSpPr>
            <a:spLocks noGrp="1"/>
          </p:cNvSpPr>
          <p:nvPr>
            <p:ph type="title"/>
          </p:nvPr>
        </p:nvSpPr>
        <p:spPr>
          <a:xfrm>
            <a:off x="838200" y="365125"/>
            <a:ext cx="10515600" cy="289586"/>
          </a:xfrm>
        </p:spPr>
        <p:txBody>
          <a:bodyPr>
            <a:normAutofit/>
          </a:bodyPr>
          <a:lstStyle/>
          <a:p>
            <a:r>
              <a:rPr lang="en-US" sz="1400" b="1" dirty="0">
                <a:solidFill>
                  <a:srgbClr val="365F91"/>
                </a:solidFill>
                <a:latin typeface="Ubuntu"/>
              </a:rPr>
              <a:t>Images</a:t>
            </a:r>
          </a:p>
        </p:txBody>
      </p:sp>
      <p:sp>
        <p:nvSpPr>
          <p:cNvPr id="3" name="Content Placeholder 2">
            <a:extLst>
              <a:ext uri="{FF2B5EF4-FFF2-40B4-BE49-F238E27FC236}">
                <a16:creationId xmlns:a16="http://schemas.microsoft.com/office/drawing/2014/main" id="{85E41737-8B8C-2C1B-73E7-72F04A4CD1D3}"/>
              </a:ext>
            </a:extLst>
          </p:cNvPr>
          <p:cNvSpPr>
            <a:spLocks noGrp="1"/>
          </p:cNvSpPr>
          <p:nvPr>
            <p:ph idx="1"/>
          </p:nvPr>
        </p:nvSpPr>
        <p:spPr>
          <a:xfrm>
            <a:off x="838200" y="825799"/>
            <a:ext cx="10911499" cy="4364410"/>
          </a:xfrm>
        </p:spPr>
        <p:txBody>
          <a:bodyPr vert="horz" lIns="91440" tIns="45720" rIns="91440" bIns="45720" rtlCol="0" anchor="t">
            <a:normAutofit/>
          </a:bodyPr>
          <a:lstStyle/>
          <a:p>
            <a:pPr>
              <a:buNone/>
            </a:pPr>
            <a:r>
              <a:rPr lang="en-US" sz="1200" dirty="0">
                <a:latin typeface="Ubuntu"/>
              </a:rPr>
              <a:t>Centered images like this are useful for large pictures that should be a focus of attention. </a:t>
            </a:r>
            <a:endParaRPr lang="en-US" dirty="0"/>
          </a:p>
        </p:txBody>
      </p:sp>
      <p:pic>
        <p:nvPicPr>
          <p:cNvPr id="9" name="Picture 8" descr="165 Inspirational Quotes To Keep You Motivated In Life">
            <a:extLst>
              <a:ext uri="{FF2B5EF4-FFF2-40B4-BE49-F238E27FC236}">
                <a16:creationId xmlns:a16="http://schemas.microsoft.com/office/drawing/2014/main" id="{82FD8F5C-6761-A93A-A3C7-DC641DA8BA24}"/>
              </a:ext>
            </a:extLst>
          </p:cNvPr>
          <p:cNvPicPr>
            <a:picLocks noChangeAspect="1"/>
          </p:cNvPicPr>
          <p:nvPr/>
        </p:nvPicPr>
        <p:blipFill>
          <a:blip r:embed="rId2"/>
          <a:stretch>
            <a:fillRect/>
          </a:stretch>
        </p:blipFill>
        <p:spPr>
          <a:xfrm>
            <a:off x="4059458" y="1307544"/>
            <a:ext cx="3574567" cy="3605570"/>
          </a:xfrm>
          <a:prstGeom prst="rect">
            <a:avLst/>
          </a:prstGeom>
        </p:spPr>
      </p:pic>
      <p:sp>
        <p:nvSpPr>
          <p:cNvPr id="10" name="TextBox 9">
            <a:extLst>
              <a:ext uri="{FF2B5EF4-FFF2-40B4-BE49-F238E27FC236}">
                <a16:creationId xmlns:a16="http://schemas.microsoft.com/office/drawing/2014/main" id="{9AEFE5EE-6FA0-991D-F720-0790E9A7893A}"/>
              </a:ext>
            </a:extLst>
          </p:cNvPr>
          <p:cNvSpPr txBox="1"/>
          <p:nvPr/>
        </p:nvSpPr>
        <p:spPr>
          <a:xfrm>
            <a:off x="1122948" y="5346032"/>
            <a:ext cx="9954126"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baseline="0">
                <a:latin typeface="Ubuntu"/>
                <a:ea typeface="Segoe UI"/>
                <a:cs typeface="Segoe UI"/>
              </a:rPr>
              <a:t>There is no analogous technology in ebooks, so theconversion will usually end up placingthe image either centered or floating close to the point in the text where itwas </a:t>
            </a:r>
            <a:r>
              <a:rPr lang="en-US" sz="1200" i="1" baseline="0">
                <a:solidFill>
                  <a:srgbClr val="808080"/>
                </a:solidFill>
                <a:latin typeface="Ubuntu"/>
                <a:ea typeface="Segoe UI"/>
                <a:cs typeface="Segoe UI"/>
              </a:rPr>
              <a:t>inserted</a:t>
            </a:r>
            <a:r>
              <a:rPr lang="en-US" sz="1200" baseline="0">
                <a:latin typeface="Ubuntu"/>
                <a:ea typeface="Segoe UI"/>
                <a:cs typeface="Segoe UI"/>
              </a:rPr>
              <a:t>, notnecessarily where it appears on the page in Word.</a:t>
            </a:r>
            <a:endParaRPr lang="en-US"/>
          </a:p>
          <a:p>
            <a:pPr algn="ctr"/>
            <a:endParaRPr lang="en-US"/>
          </a:p>
        </p:txBody>
      </p:sp>
    </p:spTree>
    <p:extLst>
      <p:ext uri="{BB962C8B-B14F-4D97-AF65-F5344CB8AC3E}">
        <p14:creationId xmlns:p14="http://schemas.microsoft.com/office/powerpoint/2010/main" val="2877821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8D1DB29-C70F-3C10-9F10-71DA225F54A7}"/>
              </a:ext>
            </a:extLst>
          </p:cNvPr>
          <p:cNvSpPr>
            <a:spLocks noGrp="1"/>
          </p:cNvSpPr>
          <p:nvPr>
            <p:ph idx="1"/>
          </p:nvPr>
        </p:nvSpPr>
        <p:spPr>
          <a:xfrm>
            <a:off x="838200" y="214975"/>
            <a:ext cx="10515600" cy="1581005"/>
          </a:xfrm>
        </p:spPr>
        <p:txBody>
          <a:bodyPr vert="horz" lIns="91440" tIns="45720" rIns="91440" bIns="45720" rtlCol="0" anchor="t">
            <a:normAutofit/>
          </a:bodyPr>
          <a:lstStyle/>
          <a:p>
            <a:pPr algn="ctr">
              <a:buNone/>
            </a:pPr>
            <a:r>
              <a:rPr lang="en-US" sz="1400" b="1" dirty="0">
                <a:solidFill>
                  <a:srgbClr val="365F91"/>
                </a:solidFill>
                <a:latin typeface="Ubuntu"/>
              </a:rPr>
              <a:t>Lists</a:t>
            </a:r>
          </a:p>
          <a:p>
            <a:pPr>
              <a:buNone/>
            </a:pPr>
            <a:r>
              <a:rPr lang="en-US" sz="1200" dirty="0">
                <a:solidFill>
                  <a:srgbClr val="365F91"/>
                </a:solidFill>
                <a:latin typeface="Ubuntu"/>
              </a:rPr>
              <a:t>All types of lists are supported by the conversion, with the exception of lists that use fancy bullets, these get converted to regular bullets.</a:t>
            </a:r>
          </a:p>
          <a:p>
            <a:pPr>
              <a:buNone/>
            </a:pPr>
            <a:r>
              <a:rPr lang="en-US" sz="1300" b="1" dirty="0">
                <a:solidFill>
                  <a:srgbClr val="4F81BD"/>
                </a:solidFill>
                <a:latin typeface="Ubuntu"/>
              </a:rPr>
              <a:t>Bulleted List</a:t>
            </a:r>
          </a:p>
          <a:p>
            <a:pPr marL="285750" indent="-285750">
              <a:lnSpc>
                <a:spcPct val="100000"/>
              </a:lnSpc>
              <a:spcBef>
                <a:spcPts val="0"/>
              </a:spcBef>
              <a:buFont typeface="Arial"/>
              <a:buChar char="•"/>
            </a:pPr>
            <a:r>
              <a:rPr lang="en-US" sz="1200">
                <a:solidFill>
                  <a:srgbClr val="000000"/>
                </a:solidFill>
                <a:latin typeface="Ubuntu"/>
              </a:rPr>
              <a:t>One</a:t>
            </a:r>
            <a:endParaRPr lang="en-US">
              <a:solidFill>
                <a:srgbClr val="000000"/>
              </a:solidFill>
              <a:latin typeface="Aptos" panose="020B0004020202020204"/>
            </a:endParaRPr>
          </a:p>
          <a:p>
            <a:pPr marL="285750" indent="-285750">
              <a:lnSpc>
                <a:spcPct val="100000"/>
              </a:lnSpc>
              <a:spcBef>
                <a:spcPts val="0"/>
              </a:spcBef>
              <a:buFont typeface="Arial"/>
              <a:buChar char="•"/>
            </a:pPr>
            <a:r>
              <a:rPr lang="en-US" sz="1200">
                <a:solidFill>
                  <a:srgbClr val="000000"/>
                </a:solidFill>
                <a:latin typeface="Ubuntu"/>
              </a:rPr>
              <a:t>Two</a:t>
            </a:r>
            <a:endParaRPr lang="en-US"/>
          </a:p>
          <a:p>
            <a:pPr algn="ctr">
              <a:buNone/>
            </a:pPr>
            <a:endParaRPr lang="en-US" sz="1400" dirty="0">
              <a:solidFill>
                <a:srgbClr val="365F91"/>
              </a:solidFill>
              <a:latin typeface="Ubuntu"/>
            </a:endParaRPr>
          </a:p>
        </p:txBody>
      </p:sp>
      <p:sp>
        <p:nvSpPr>
          <p:cNvPr id="6" name="TextBox 5">
            <a:extLst>
              <a:ext uri="{FF2B5EF4-FFF2-40B4-BE49-F238E27FC236}">
                <a16:creationId xmlns:a16="http://schemas.microsoft.com/office/drawing/2014/main" id="{1E4FC89B-EEFD-D948-C7D1-274B7F3A895A}"/>
              </a:ext>
            </a:extLst>
          </p:cNvPr>
          <p:cNvSpPr txBox="1"/>
          <p:nvPr/>
        </p:nvSpPr>
        <p:spPr>
          <a:xfrm>
            <a:off x="840828" y="1721069"/>
            <a:ext cx="10116206" cy="6617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b="1" dirty="0">
                <a:solidFill>
                  <a:srgbClr val="4F81BD"/>
                </a:solidFill>
                <a:latin typeface="Ubuntu"/>
              </a:rPr>
              <a:t>Numbered List</a:t>
            </a:r>
          </a:p>
          <a:p>
            <a:pPr marL="285750" indent="-285750">
              <a:buAutoNum type="arabicPeriod"/>
            </a:pPr>
            <a:r>
              <a:rPr lang="en-US" sz="1200" dirty="0">
                <a:latin typeface="Ubuntu"/>
              </a:rPr>
              <a:t>One, with a very long line to demonstrate that the hanging indent for the list is working correctly</a:t>
            </a:r>
          </a:p>
          <a:p>
            <a:pPr marL="285750" indent="-285750">
              <a:buAutoNum type="arabicPeriod"/>
            </a:pPr>
            <a:r>
              <a:rPr lang="en-US" sz="1200" dirty="0">
                <a:latin typeface="Ubuntu"/>
              </a:rPr>
              <a:t>Two</a:t>
            </a:r>
          </a:p>
        </p:txBody>
      </p:sp>
      <p:sp>
        <p:nvSpPr>
          <p:cNvPr id="7" name="TextBox 6">
            <a:extLst>
              <a:ext uri="{FF2B5EF4-FFF2-40B4-BE49-F238E27FC236}">
                <a16:creationId xmlns:a16="http://schemas.microsoft.com/office/drawing/2014/main" id="{6FAFBAF2-F511-AF6B-7E60-41FA64DB5639}"/>
              </a:ext>
            </a:extLst>
          </p:cNvPr>
          <p:cNvSpPr txBox="1"/>
          <p:nvPr/>
        </p:nvSpPr>
        <p:spPr>
          <a:xfrm>
            <a:off x="880241" y="2391103"/>
            <a:ext cx="10510344" cy="16773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b="1" dirty="0">
                <a:solidFill>
                  <a:srgbClr val="4F81BD"/>
                </a:solidFill>
                <a:latin typeface="Ubuntu"/>
              </a:rPr>
              <a:t>Multi-level Lists</a:t>
            </a:r>
            <a:endParaRPr lang="en-US" sz="1300" b="1">
              <a:solidFill>
                <a:srgbClr val="4F81BD"/>
              </a:solidFill>
              <a:latin typeface="Ubuntu"/>
            </a:endParaRPr>
          </a:p>
          <a:p>
            <a:pPr marL="285750" indent="-285750">
              <a:buAutoNum type="arabicPeriod"/>
            </a:pPr>
            <a:r>
              <a:rPr lang="en-US" sz="1200" dirty="0">
                <a:latin typeface="Ubuntu"/>
              </a:rPr>
              <a:t>One</a:t>
            </a:r>
            <a:endParaRPr lang="en-US" sz="1200">
              <a:latin typeface="Ubuntu"/>
            </a:endParaRPr>
          </a:p>
          <a:p>
            <a:pPr marL="742950" lvl="1" indent="-285750">
              <a:buAutoNum type="arabicPeriod"/>
            </a:pPr>
            <a:r>
              <a:rPr lang="en-US" sz="1200" dirty="0">
                <a:latin typeface="Ubuntu"/>
              </a:rPr>
              <a:t>Two</a:t>
            </a:r>
            <a:endParaRPr lang="en-US" sz="1200">
              <a:latin typeface="Ubuntu"/>
            </a:endParaRPr>
          </a:p>
          <a:p>
            <a:pPr marL="1200150" lvl="2" indent="-285750">
              <a:buAutoNum type="arabicPeriod"/>
            </a:pPr>
            <a:r>
              <a:rPr lang="en-US" sz="1200" dirty="0">
                <a:latin typeface="Ubuntu"/>
              </a:rPr>
              <a:t>Three</a:t>
            </a:r>
            <a:endParaRPr lang="en-US" sz="1200">
              <a:latin typeface="Ubuntu"/>
            </a:endParaRPr>
          </a:p>
          <a:p>
            <a:pPr marL="1200150" lvl="2" indent="-285750">
              <a:buAutoNum type="arabicPeriod"/>
            </a:pPr>
            <a:r>
              <a:rPr lang="en-US" sz="1200" dirty="0">
                <a:latin typeface="Ubuntu"/>
              </a:rPr>
              <a:t>Four with a very long line to demonstrate that the hanging indent for the list is working correctly.</a:t>
            </a:r>
            <a:endParaRPr lang="en-US" sz="1200">
              <a:latin typeface="Ubuntu"/>
            </a:endParaRPr>
          </a:p>
          <a:p>
            <a:pPr marL="1200150" lvl="2" indent="-285750">
              <a:buAutoNum type="arabicPeriod"/>
            </a:pPr>
            <a:r>
              <a:rPr lang="en-US" sz="1200" dirty="0">
                <a:latin typeface="Ubuntu"/>
              </a:rPr>
              <a:t>Five</a:t>
            </a:r>
            <a:endParaRPr lang="en-US" sz="1200">
              <a:latin typeface="Ubuntu"/>
            </a:endParaRPr>
          </a:p>
          <a:p>
            <a:pPr marL="285750" indent="-285750">
              <a:buAutoNum type="arabicPeriod"/>
            </a:pPr>
            <a:r>
              <a:rPr lang="en-US" sz="1200" dirty="0">
                <a:latin typeface="Ubuntu"/>
              </a:rPr>
              <a:t>Six</a:t>
            </a:r>
            <a:endParaRPr lang="en-US" sz="1200">
              <a:latin typeface="Ubuntu"/>
            </a:endParaRPr>
          </a:p>
          <a:p>
            <a:pPr algn="l"/>
            <a:endParaRPr lang="en-US" dirty="0">
              <a:latin typeface="Aptos" panose="020B0004020202020204"/>
            </a:endParaRPr>
          </a:p>
        </p:txBody>
      </p:sp>
      <p:sp>
        <p:nvSpPr>
          <p:cNvPr id="9" name="TextBox 8">
            <a:extLst>
              <a:ext uri="{FF2B5EF4-FFF2-40B4-BE49-F238E27FC236}">
                <a16:creationId xmlns:a16="http://schemas.microsoft.com/office/drawing/2014/main" id="{836DAE5C-FD66-4A63-6C68-A8426FD47C82}"/>
              </a:ext>
            </a:extLst>
          </p:cNvPr>
          <p:cNvSpPr txBox="1"/>
          <p:nvPr/>
        </p:nvSpPr>
        <p:spPr>
          <a:xfrm>
            <a:off x="919654" y="3836276"/>
            <a:ext cx="1035268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latin typeface="Ubuntu"/>
              </a:rPr>
              <a:t>A Multi-level list with bullets:</a:t>
            </a:r>
          </a:p>
          <a:p>
            <a:pPr marL="285750" indent="-285750">
              <a:buFont typeface="Wingdings"/>
              <a:buChar char="▪"/>
            </a:pPr>
            <a:r>
              <a:rPr lang="en-US" sz="1200">
                <a:latin typeface="Ubuntu"/>
              </a:rPr>
              <a:t>One</a:t>
            </a:r>
          </a:p>
          <a:p>
            <a:pPr marL="742950" lvl="1" indent="-285750">
              <a:buFont typeface="Symbol"/>
              <a:buChar char="•"/>
            </a:pPr>
            <a:r>
              <a:rPr lang="en-US" sz="1200">
                <a:latin typeface="Ubuntu"/>
              </a:rPr>
              <a:t>Two</a:t>
            </a:r>
          </a:p>
          <a:p>
            <a:pPr marL="1200150" lvl="2" indent="-285750">
              <a:buFont typeface="Symbol"/>
              <a:buChar char="•"/>
            </a:pPr>
            <a:r>
              <a:rPr lang="en-US" sz="1200" dirty="0">
                <a:latin typeface="Ubuntu"/>
              </a:rPr>
              <a:t>This bullet uses an image as the bullet item</a:t>
            </a:r>
          </a:p>
          <a:p>
            <a:pPr marL="1657350" lvl="3" indent="-285750">
              <a:buFont typeface="Courier New"/>
              <a:buChar char="○"/>
            </a:pPr>
            <a:r>
              <a:rPr lang="en-US" sz="1200">
                <a:latin typeface="Ubuntu"/>
              </a:rPr>
              <a:t>Four</a:t>
            </a:r>
          </a:p>
          <a:p>
            <a:pPr marL="285750" indent="-285750">
              <a:buFont typeface="Wingdings"/>
              <a:buChar char="▪"/>
            </a:pPr>
            <a:r>
              <a:rPr lang="en-US" sz="1200" dirty="0">
                <a:latin typeface="Ubuntu"/>
              </a:rPr>
              <a:t>Five</a:t>
            </a:r>
          </a:p>
        </p:txBody>
      </p:sp>
      <p:sp>
        <p:nvSpPr>
          <p:cNvPr id="10" name="TextBox 9">
            <a:extLst>
              <a:ext uri="{FF2B5EF4-FFF2-40B4-BE49-F238E27FC236}">
                <a16:creationId xmlns:a16="http://schemas.microsoft.com/office/drawing/2014/main" id="{4F5ECE87-59FB-86D7-3849-643679BE539E}"/>
              </a:ext>
            </a:extLst>
          </p:cNvPr>
          <p:cNvSpPr txBox="1"/>
          <p:nvPr/>
        </p:nvSpPr>
        <p:spPr>
          <a:xfrm>
            <a:off x="919655" y="5084379"/>
            <a:ext cx="10208172" cy="12157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300" b="1" dirty="0">
                <a:solidFill>
                  <a:srgbClr val="4F81BD"/>
                </a:solidFill>
                <a:latin typeface="Ubuntu"/>
              </a:rPr>
              <a:t>Continued Lists</a:t>
            </a:r>
          </a:p>
          <a:p>
            <a:pPr marL="285750" indent="-285750">
              <a:buAutoNum type="romanLcPeriod"/>
            </a:pPr>
            <a:r>
              <a:rPr lang="en-US" sz="1200" dirty="0">
                <a:latin typeface="Ubuntu"/>
              </a:rPr>
              <a:t>One</a:t>
            </a:r>
          </a:p>
          <a:p>
            <a:pPr marL="285750" indent="-285750">
              <a:buAutoNum type="romanLcPeriod"/>
            </a:pPr>
            <a:r>
              <a:rPr lang="en-US" sz="1200" dirty="0">
                <a:latin typeface="Ubuntu"/>
              </a:rPr>
              <a:t>Two</a:t>
            </a:r>
            <a:br>
              <a:rPr lang="en-US" sz="1200" dirty="0">
                <a:latin typeface="Ubuntu"/>
              </a:rPr>
            </a:br>
            <a:r>
              <a:rPr lang="en-US" sz="1200" dirty="0">
                <a:latin typeface="Ubuntu"/>
              </a:rPr>
              <a:t>An interruption in our regularly scheduled listing, for this essential and very relevant public service announcement.</a:t>
            </a:r>
          </a:p>
          <a:p>
            <a:pPr marL="285750" indent="-285750">
              <a:buAutoNum type="romanLcPeriod"/>
            </a:pPr>
            <a:r>
              <a:rPr lang="en-US" sz="1200" dirty="0">
                <a:latin typeface="Ubuntu"/>
              </a:rPr>
              <a:t>We now resume our normal programming</a:t>
            </a:r>
          </a:p>
          <a:p>
            <a:pPr marL="285750" indent="-285750">
              <a:buAutoNum type="romanLcPeriod"/>
            </a:pPr>
            <a:r>
              <a:rPr lang="en-US" sz="1200" dirty="0">
                <a:latin typeface="Ubuntu"/>
              </a:rPr>
              <a:t>Four</a:t>
            </a:r>
          </a:p>
        </p:txBody>
      </p:sp>
    </p:spTree>
    <p:extLst>
      <p:ext uri="{BB962C8B-B14F-4D97-AF65-F5344CB8AC3E}">
        <p14:creationId xmlns:p14="http://schemas.microsoft.com/office/powerpoint/2010/main" val="11410212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A4FBA-CAEE-E206-38A8-5A749B6153AF}"/>
              </a:ext>
            </a:extLst>
          </p:cNvPr>
          <p:cNvSpPr>
            <a:spLocks noGrp="1"/>
          </p:cNvSpPr>
          <p:nvPr>
            <p:ph type="title"/>
          </p:nvPr>
        </p:nvSpPr>
        <p:spPr/>
        <p:txBody>
          <a:bodyPr/>
          <a:lstStyle/>
          <a:p>
            <a:r>
              <a:rPr lang="en-US" dirty="0"/>
              <a:t>Charts</a:t>
            </a:r>
          </a:p>
        </p:txBody>
      </p:sp>
      <p:graphicFrame>
        <p:nvGraphicFramePr>
          <p:cNvPr id="4" name="Chart 3">
            <a:extLst>
              <a:ext uri="{FF2B5EF4-FFF2-40B4-BE49-F238E27FC236}">
                <a16:creationId xmlns:a16="http://schemas.microsoft.com/office/drawing/2014/main" id="{B3C7474C-4D4E-71BD-13BF-714DBB203DD4}"/>
              </a:ext>
            </a:extLst>
          </p:cNvPr>
          <p:cNvGraphicFramePr/>
          <p:nvPr>
            <p:extLst>
              <p:ext uri="{D42A27DB-BD31-4B8C-83A1-F6EECF244321}">
                <p14:modId xmlns:p14="http://schemas.microsoft.com/office/powerpoint/2010/main" val="3613609336"/>
              </p:ext>
            </p:extLst>
          </p:nvPr>
        </p:nvGraphicFramePr>
        <p:xfrm>
          <a:off x="2919573" y="2134849"/>
          <a:ext cx="6096000" cy="41465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130447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9</Slides>
  <Notes>4</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Demonstration of DOCX support in calibre</vt:lpstr>
      <vt:lpstr>Text Formatting</vt:lpstr>
      <vt:lpstr>Tables</vt:lpstr>
      <vt:lpstr>PowerPoint Presentation</vt:lpstr>
      <vt:lpstr>PowerPoint Presentation</vt:lpstr>
      <vt:lpstr>Structural Elements</vt:lpstr>
      <vt:lpstr>Images</vt:lpstr>
      <vt:lpstr>PowerPoint Presentation</vt:lpstr>
      <vt:lpstr>Charts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184</cp:revision>
  <dcterms:created xsi:type="dcterms:W3CDTF">2025-11-25T16:36:03Z</dcterms:created>
  <dcterms:modified xsi:type="dcterms:W3CDTF">2025-12-07T10:15:57Z</dcterms:modified>
</cp:coreProperties>
</file>